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sldIdLst>
    <p:sldId id="256" r:id="rId5"/>
    <p:sldId id="286" r:id="rId6"/>
    <p:sldId id="257" r:id="rId7"/>
    <p:sldId id="267" r:id="rId8"/>
    <p:sldId id="283" r:id="rId9"/>
    <p:sldId id="292" r:id="rId10"/>
    <p:sldId id="260" r:id="rId11"/>
    <p:sldId id="293" r:id="rId12"/>
    <p:sldId id="270" r:id="rId13"/>
    <p:sldId id="311" r:id="rId14"/>
    <p:sldId id="303" r:id="rId15"/>
    <p:sldId id="304" r:id="rId16"/>
    <p:sldId id="302" r:id="rId17"/>
    <p:sldId id="305" r:id="rId18"/>
    <p:sldId id="306" r:id="rId19"/>
    <p:sldId id="307" r:id="rId20"/>
    <p:sldId id="308" r:id="rId21"/>
    <p:sldId id="300" r:id="rId22"/>
    <p:sldId id="294" r:id="rId23"/>
    <p:sldId id="299" r:id="rId24"/>
    <p:sldId id="298" r:id="rId25"/>
    <p:sldId id="296" r:id="rId26"/>
    <p:sldId id="297" r:id="rId27"/>
    <p:sldId id="295" r:id="rId28"/>
    <p:sldId id="312" r:id="rId29"/>
    <p:sldId id="313" r:id="rId30"/>
    <p:sldId id="316" r:id="rId31"/>
    <p:sldId id="281" r:id="rId32"/>
    <p:sldId id="317" r:id="rId33"/>
    <p:sldId id="318" r:id="rId34"/>
    <p:sldId id="282" r:id="rId35"/>
    <p:sldId id="314" r:id="rId36"/>
    <p:sldId id="315" r:id="rId37"/>
    <p:sldId id="26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60" userDrawn="1">
          <p15:clr>
            <a:srgbClr val="A4A3A4"/>
          </p15:clr>
        </p15:guide>
        <p15:guide id="2" pos="39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12ADB9-88C0-2EC0-EDD5-E22E4332CF16}" name="MahuaNitin Hiray" initials="MH" userId="S::MahuaNitin.Hiray001@umb.edu::a8135367-7887-47f1-8aef-c16fdf861d7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8B8F"/>
    <a:srgbClr val="E7E6E6"/>
    <a:srgbClr val="90ADBD"/>
    <a:srgbClr val="9A8B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1D3568-7042-4009-9A27-71A5CC6D8F9C}" v="83" dt="2023-03-28T17:46:41.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80" autoAdjust="0"/>
  </p:normalViewPr>
  <p:slideViewPr>
    <p:cSldViewPr snapToGrid="0">
      <p:cViewPr varScale="1">
        <p:scale>
          <a:sx n="68" d="100"/>
          <a:sy n="68" d="100"/>
        </p:scale>
        <p:origin x="234" y="48"/>
      </p:cViewPr>
      <p:guideLst>
        <p:guide orient="horz" pos="960"/>
        <p:guide pos="3912"/>
      </p:guideLst>
    </p:cSldViewPr>
  </p:slideViewPr>
  <p:notesTextViewPr>
    <p:cViewPr>
      <p:scale>
        <a:sx n="1" d="1"/>
        <a:sy n="1" d="1"/>
      </p:scale>
      <p:origin x="0" y="0"/>
    </p:cViewPr>
  </p:notesTextViewPr>
  <p:sorterViewPr>
    <p:cViewPr>
      <p:scale>
        <a:sx n="100" d="100"/>
        <a:sy n="100" d="100"/>
      </p:scale>
      <p:origin x="0" y="-109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uaNitin Hiray" userId="a8135367-7887-47f1-8aef-c16fdf861d7a" providerId="ADAL" clId="{2F1D3568-7042-4009-9A27-71A5CC6D8F9C}"/>
    <pc:docChg chg="undo custSel modSld">
      <pc:chgData name="MahuaNitin Hiray" userId="a8135367-7887-47f1-8aef-c16fdf861d7a" providerId="ADAL" clId="{2F1D3568-7042-4009-9A27-71A5CC6D8F9C}" dt="2023-03-28T17:46:41.232" v="98"/>
      <pc:docMkLst>
        <pc:docMk/>
      </pc:docMkLst>
      <pc:sldChg chg="modSp mod modAnim">
        <pc:chgData name="MahuaNitin Hiray" userId="a8135367-7887-47f1-8aef-c16fdf861d7a" providerId="ADAL" clId="{2F1D3568-7042-4009-9A27-71A5CC6D8F9C}" dt="2023-03-28T17:43:50.597" v="76"/>
        <pc:sldMkLst>
          <pc:docMk/>
          <pc:sldMk cId="546172319" sldId="256"/>
        </pc:sldMkLst>
        <pc:graphicFrameChg chg="modGraphic">
          <ac:chgData name="MahuaNitin Hiray" userId="a8135367-7887-47f1-8aef-c16fdf861d7a" providerId="ADAL" clId="{2F1D3568-7042-4009-9A27-71A5CC6D8F9C}" dt="2023-03-28T17:42:55.305" v="69" actId="207"/>
          <ac:graphicFrameMkLst>
            <pc:docMk/>
            <pc:sldMk cId="546172319" sldId="256"/>
            <ac:graphicFrameMk id="5" creationId="{2FC73912-4EE9-8D99-05CF-4D347B8CC7D6}"/>
          </ac:graphicFrameMkLst>
        </pc:graphicFrameChg>
      </pc:sldChg>
      <pc:sldChg chg="modSp mod modTransition modAnim">
        <pc:chgData name="MahuaNitin Hiray" userId="a8135367-7887-47f1-8aef-c16fdf861d7a" providerId="ADAL" clId="{2F1D3568-7042-4009-9A27-71A5CC6D8F9C}" dt="2023-03-28T17:46:28.224" v="96"/>
        <pc:sldMkLst>
          <pc:docMk/>
          <pc:sldMk cId="435661996" sldId="257"/>
        </pc:sldMkLst>
        <pc:spChg chg="mod">
          <ac:chgData name="MahuaNitin Hiray" userId="a8135367-7887-47f1-8aef-c16fdf861d7a" providerId="ADAL" clId="{2F1D3568-7042-4009-9A27-71A5CC6D8F9C}" dt="2023-03-28T17:40:45.368" v="51" actId="1076"/>
          <ac:spMkLst>
            <pc:docMk/>
            <pc:sldMk cId="435661996" sldId="257"/>
            <ac:spMk id="3" creationId="{950E8300-4029-4A6C-E879-C2FACA56FAEA}"/>
          </ac:spMkLst>
        </pc:spChg>
      </pc:sldChg>
      <pc:sldChg chg="modTransition">
        <pc:chgData name="MahuaNitin Hiray" userId="a8135367-7887-47f1-8aef-c16fdf861d7a" providerId="ADAL" clId="{2F1D3568-7042-4009-9A27-71A5CC6D8F9C}" dt="2023-03-28T17:46:33.750" v="97"/>
        <pc:sldMkLst>
          <pc:docMk/>
          <pc:sldMk cId="4193278043" sldId="267"/>
        </pc:sldMkLst>
      </pc:sldChg>
      <pc:sldChg chg="modSp mod modTransition modAnim">
        <pc:chgData name="MahuaNitin Hiray" userId="a8135367-7887-47f1-8aef-c16fdf861d7a" providerId="ADAL" clId="{2F1D3568-7042-4009-9A27-71A5CC6D8F9C}" dt="2023-03-28T17:46:23.702" v="95"/>
        <pc:sldMkLst>
          <pc:docMk/>
          <pc:sldMk cId="1625078574" sldId="286"/>
        </pc:sldMkLst>
        <pc:graphicFrameChg chg="mod modGraphic">
          <ac:chgData name="MahuaNitin Hiray" userId="a8135367-7887-47f1-8aef-c16fdf861d7a" providerId="ADAL" clId="{2F1D3568-7042-4009-9A27-71A5CC6D8F9C}" dt="2023-03-28T17:37:15.849" v="12"/>
          <ac:graphicFrameMkLst>
            <pc:docMk/>
            <pc:sldMk cId="1625078574" sldId="286"/>
            <ac:graphicFrameMk id="3" creationId="{D111340B-3666-4041-96BF-64996133F846}"/>
          </ac:graphicFrameMkLst>
        </pc:graphicFrameChg>
      </pc:sldChg>
      <pc:sldChg chg="modTransition modAnim">
        <pc:chgData name="MahuaNitin Hiray" userId="a8135367-7887-47f1-8aef-c16fdf861d7a" providerId="ADAL" clId="{2F1D3568-7042-4009-9A27-71A5CC6D8F9C}" dt="2023-03-28T17:46:41.232" v="98"/>
        <pc:sldMkLst>
          <pc:docMk/>
          <pc:sldMk cId="1249070227" sldId="29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89673-C30E-CBFE-816F-10D217FEA4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46457D-6542-7603-D00F-0907D4A14C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F6556A-0C2F-8758-99C1-E89699037034}"/>
              </a:ext>
            </a:extLst>
          </p:cNvPr>
          <p:cNvSpPr>
            <a:spLocks noGrp="1"/>
          </p:cNvSpPr>
          <p:nvPr>
            <p:ph type="dt" sz="half" idx="10"/>
          </p:nvPr>
        </p:nvSpPr>
        <p:spPr/>
        <p:txBody>
          <a:bodyPr/>
          <a:lstStyle/>
          <a:p>
            <a:fld id="{B8622501-5C78-405D-AD28-B4C9D5977C0F}" type="datetimeFigureOut">
              <a:rPr lang="en-US" smtClean="0"/>
              <a:t>3/28/2023</a:t>
            </a:fld>
            <a:endParaRPr lang="en-US"/>
          </a:p>
        </p:txBody>
      </p:sp>
      <p:sp>
        <p:nvSpPr>
          <p:cNvPr id="5" name="Footer Placeholder 4">
            <a:extLst>
              <a:ext uri="{FF2B5EF4-FFF2-40B4-BE49-F238E27FC236}">
                <a16:creationId xmlns:a16="http://schemas.microsoft.com/office/drawing/2014/main" id="{ED118838-4DA2-854A-A15B-CABFD93257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07CCD-FC37-FD0C-76E6-215A310D279C}"/>
              </a:ext>
            </a:extLst>
          </p:cNvPr>
          <p:cNvSpPr>
            <a:spLocks noGrp="1"/>
          </p:cNvSpPr>
          <p:nvPr>
            <p:ph type="sldNum" sz="quarter" idx="12"/>
          </p:nvPr>
        </p:nvSpPr>
        <p:spPr/>
        <p:txBody>
          <a:bodyPr/>
          <a:lstStyle/>
          <a:p>
            <a:fld id="{31D6A1A9-07B6-4A01-9EF2-76ECFDD50378}" type="slidenum">
              <a:rPr lang="en-US" smtClean="0"/>
              <a:t>‹#›</a:t>
            </a:fld>
            <a:endParaRPr lang="en-US"/>
          </a:p>
        </p:txBody>
      </p:sp>
    </p:spTree>
    <p:extLst>
      <p:ext uri="{BB962C8B-B14F-4D97-AF65-F5344CB8AC3E}">
        <p14:creationId xmlns:p14="http://schemas.microsoft.com/office/powerpoint/2010/main" val="40497087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4BEC5-1E3C-15C5-8D50-0F31901C6D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CBCBDA0-628B-C266-5975-6CABFF8B49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3B9EB1-BEF4-7917-EFA8-585DA16CEE6A}"/>
              </a:ext>
            </a:extLst>
          </p:cNvPr>
          <p:cNvSpPr>
            <a:spLocks noGrp="1"/>
          </p:cNvSpPr>
          <p:nvPr>
            <p:ph type="dt" sz="half" idx="10"/>
          </p:nvPr>
        </p:nvSpPr>
        <p:spPr/>
        <p:txBody>
          <a:bodyPr/>
          <a:lstStyle/>
          <a:p>
            <a:fld id="{B8622501-5C78-405D-AD28-B4C9D5977C0F}" type="datetimeFigureOut">
              <a:rPr lang="en-US" smtClean="0"/>
              <a:t>3/28/2023</a:t>
            </a:fld>
            <a:endParaRPr lang="en-US"/>
          </a:p>
        </p:txBody>
      </p:sp>
      <p:sp>
        <p:nvSpPr>
          <p:cNvPr id="5" name="Footer Placeholder 4">
            <a:extLst>
              <a:ext uri="{FF2B5EF4-FFF2-40B4-BE49-F238E27FC236}">
                <a16:creationId xmlns:a16="http://schemas.microsoft.com/office/drawing/2014/main" id="{C84EE29A-3CB0-8B72-92FE-DC32245163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D68741-B995-0218-AE5B-2FB5E3EE4C4F}"/>
              </a:ext>
            </a:extLst>
          </p:cNvPr>
          <p:cNvSpPr>
            <a:spLocks noGrp="1"/>
          </p:cNvSpPr>
          <p:nvPr>
            <p:ph type="sldNum" sz="quarter" idx="12"/>
          </p:nvPr>
        </p:nvSpPr>
        <p:spPr/>
        <p:txBody>
          <a:bodyPr/>
          <a:lstStyle/>
          <a:p>
            <a:fld id="{31D6A1A9-07B6-4A01-9EF2-76ECFDD50378}" type="slidenum">
              <a:rPr lang="en-US" smtClean="0"/>
              <a:t>‹#›</a:t>
            </a:fld>
            <a:endParaRPr lang="en-US"/>
          </a:p>
        </p:txBody>
      </p:sp>
    </p:spTree>
    <p:extLst>
      <p:ext uri="{BB962C8B-B14F-4D97-AF65-F5344CB8AC3E}">
        <p14:creationId xmlns:p14="http://schemas.microsoft.com/office/powerpoint/2010/main" val="506659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41260B-2160-BA0C-C92A-3075FE03E3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3A64AA-BCC8-595A-45D6-56C7D5E06D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F98145-AC15-ED87-7F36-28B7984B1811}"/>
              </a:ext>
            </a:extLst>
          </p:cNvPr>
          <p:cNvSpPr>
            <a:spLocks noGrp="1"/>
          </p:cNvSpPr>
          <p:nvPr>
            <p:ph type="dt" sz="half" idx="10"/>
          </p:nvPr>
        </p:nvSpPr>
        <p:spPr/>
        <p:txBody>
          <a:bodyPr/>
          <a:lstStyle/>
          <a:p>
            <a:fld id="{B8622501-5C78-405D-AD28-B4C9D5977C0F}" type="datetimeFigureOut">
              <a:rPr lang="en-US" smtClean="0"/>
              <a:t>3/28/2023</a:t>
            </a:fld>
            <a:endParaRPr lang="en-US"/>
          </a:p>
        </p:txBody>
      </p:sp>
      <p:sp>
        <p:nvSpPr>
          <p:cNvPr id="5" name="Footer Placeholder 4">
            <a:extLst>
              <a:ext uri="{FF2B5EF4-FFF2-40B4-BE49-F238E27FC236}">
                <a16:creationId xmlns:a16="http://schemas.microsoft.com/office/drawing/2014/main" id="{D920396B-E5AB-4AE0-9D80-09C5FC9F6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C71ABF-C0E5-1895-BDFC-9809BAB95886}"/>
              </a:ext>
            </a:extLst>
          </p:cNvPr>
          <p:cNvSpPr>
            <a:spLocks noGrp="1"/>
          </p:cNvSpPr>
          <p:nvPr>
            <p:ph type="sldNum" sz="quarter" idx="12"/>
          </p:nvPr>
        </p:nvSpPr>
        <p:spPr/>
        <p:txBody>
          <a:bodyPr/>
          <a:lstStyle/>
          <a:p>
            <a:fld id="{31D6A1A9-07B6-4A01-9EF2-76ECFDD50378}" type="slidenum">
              <a:rPr lang="en-US" smtClean="0"/>
              <a:t>‹#›</a:t>
            </a:fld>
            <a:endParaRPr lang="en-US"/>
          </a:p>
        </p:txBody>
      </p:sp>
    </p:spTree>
    <p:extLst>
      <p:ext uri="{BB962C8B-B14F-4D97-AF65-F5344CB8AC3E}">
        <p14:creationId xmlns:p14="http://schemas.microsoft.com/office/powerpoint/2010/main" val="16886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DF845-EB2C-B124-E4EE-4EDD7AA9AB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6C1EB6-10A2-48C9-1C8A-38B0985805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16EC0B-4EA9-BB0F-1959-DC45D1F449D9}"/>
              </a:ext>
            </a:extLst>
          </p:cNvPr>
          <p:cNvSpPr>
            <a:spLocks noGrp="1"/>
          </p:cNvSpPr>
          <p:nvPr>
            <p:ph type="dt" sz="half" idx="10"/>
          </p:nvPr>
        </p:nvSpPr>
        <p:spPr/>
        <p:txBody>
          <a:bodyPr/>
          <a:lstStyle/>
          <a:p>
            <a:fld id="{B8622501-5C78-405D-AD28-B4C9D5977C0F}" type="datetimeFigureOut">
              <a:rPr lang="en-US" smtClean="0"/>
              <a:t>3/28/2023</a:t>
            </a:fld>
            <a:endParaRPr lang="en-US"/>
          </a:p>
        </p:txBody>
      </p:sp>
      <p:sp>
        <p:nvSpPr>
          <p:cNvPr id="5" name="Footer Placeholder 4">
            <a:extLst>
              <a:ext uri="{FF2B5EF4-FFF2-40B4-BE49-F238E27FC236}">
                <a16:creationId xmlns:a16="http://schemas.microsoft.com/office/drawing/2014/main" id="{9D1E4E70-E9B6-2964-88DD-2C36DCD423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31FFC1-8BB3-63B8-B01A-97CDDAE6225D}"/>
              </a:ext>
            </a:extLst>
          </p:cNvPr>
          <p:cNvSpPr>
            <a:spLocks noGrp="1"/>
          </p:cNvSpPr>
          <p:nvPr>
            <p:ph type="sldNum" sz="quarter" idx="12"/>
          </p:nvPr>
        </p:nvSpPr>
        <p:spPr/>
        <p:txBody>
          <a:bodyPr/>
          <a:lstStyle/>
          <a:p>
            <a:fld id="{31D6A1A9-07B6-4A01-9EF2-76ECFDD50378}" type="slidenum">
              <a:rPr lang="en-US" smtClean="0"/>
              <a:t>‹#›</a:t>
            </a:fld>
            <a:endParaRPr lang="en-US"/>
          </a:p>
        </p:txBody>
      </p:sp>
    </p:spTree>
    <p:extLst>
      <p:ext uri="{BB962C8B-B14F-4D97-AF65-F5344CB8AC3E}">
        <p14:creationId xmlns:p14="http://schemas.microsoft.com/office/powerpoint/2010/main" val="774775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9EDC5-E131-C621-19DD-27807E0251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514D2F-219B-5FDB-E2E8-3EEF5F736C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962824-C321-C18F-1525-E81595939611}"/>
              </a:ext>
            </a:extLst>
          </p:cNvPr>
          <p:cNvSpPr>
            <a:spLocks noGrp="1"/>
          </p:cNvSpPr>
          <p:nvPr>
            <p:ph type="dt" sz="half" idx="10"/>
          </p:nvPr>
        </p:nvSpPr>
        <p:spPr/>
        <p:txBody>
          <a:bodyPr/>
          <a:lstStyle/>
          <a:p>
            <a:fld id="{B8622501-5C78-405D-AD28-B4C9D5977C0F}" type="datetimeFigureOut">
              <a:rPr lang="en-US" smtClean="0"/>
              <a:t>3/28/2023</a:t>
            </a:fld>
            <a:endParaRPr lang="en-US"/>
          </a:p>
        </p:txBody>
      </p:sp>
      <p:sp>
        <p:nvSpPr>
          <p:cNvPr id="5" name="Footer Placeholder 4">
            <a:extLst>
              <a:ext uri="{FF2B5EF4-FFF2-40B4-BE49-F238E27FC236}">
                <a16:creationId xmlns:a16="http://schemas.microsoft.com/office/drawing/2014/main" id="{3F8F5CE1-FF38-6CAD-08EC-C2E300DF8F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6B70CE-197C-A6F6-656F-CB816A6C03AC}"/>
              </a:ext>
            </a:extLst>
          </p:cNvPr>
          <p:cNvSpPr>
            <a:spLocks noGrp="1"/>
          </p:cNvSpPr>
          <p:nvPr>
            <p:ph type="sldNum" sz="quarter" idx="12"/>
          </p:nvPr>
        </p:nvSpPr>
        <p:spPr/>
        <p:txBody>
          <a:bodyPr/>
          <a:lstStyle/>
          <a:p>
            <a:fld id="{31D6A1A9-07B6-4A01-9EF2-76ECFDD50378}" type="slidenum">
              <a:rPr lang="en-US" smtClean="0"/>
              <a:t>‹#›</a:t>
            </a:fld>
            <a:endParaRPr lang="en-US"/>
          </a:p>
        </p:txBody>
      </p:sp>
    </p:spTree>
    <p:extLst>
      <p:ext uri="{BB962C8B-B14F-4D97-AF65-F5344CB8AC3E}">
        <p14:creationId xmlns:p14="http://schemas.microsoft.com/office/powerpoint/2010/main" val="497396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151AD-B5FD-675F-ACA1-F28B76E97A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153C3F-E6CB-FF92-639A-D6A10F0A7B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682C0F1-0F67-CB5D-43CF-D9D8B532C5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DE7281-9D94-8CF9-3AA1-2FD3AB2CD216}"/>
              </a:ext>
            </a:extLst>
          </p:cNvPr>
          <p:cNvSpPr>
            <a:spLocks noGrp="1"/>
          </p:cNvSpPr>
          <p:nvPr>
            <p:ph type="dt" sz="half" idx="10"/>
          </p:nvPr>
        </p:nvSpPr>
        <p:spPr/>
        <p:txBody>
          <a:bodyPr/>
          <a:lstStyle/>
          <a:p>
            <a:fld id="{B8622501-5C78-405D-AD28-B4C9D5977C0F}" type="datetimeFigureOut">
              <a:rPr lang="en-US" smtClean="0"/>
              <a:t>3/28/2023</a:t>
            </a:fld>
            <a:endParaRPr lang="en-US"/>
          </a:p>
        </p:txBody>
      </p:sp>
      <p:sp>
        <p:nvSpPr>
          <p:cNvPr id="6" name="Footer Placeholder 5">
            <a:extLst>
              <a:ext uri="{FF2B5EF4-FFF2-40B4-BE49-F238E27FC236}">
                <a16:creationId xmlns:a16="http://schemas.microsoft.com/office/drawing/2014/main" id="{04DF7F00-07B8-4F84-A770-B3631E8B76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E11AF5-1788-0C2D-2F6D-99FFC6809583}"/>
              </a:ext>
            </a:extLst>
          </p:cNvPr>
          <p:cNvSpPr>
            <a:spLocks noGrp="1"/>
          </p:cNvSpPr>
          <p:nvPr>
            <p:ph type="sldNum" sz="quarter" idx="12"/>
          </p:nvPr>
        </p:nvSpPr>
        <p:spPr/>
        <p:txBody>
          <a:bodyPr/>
          <a:lstStyle/>
          <a:p>
            <a:fld id="{31D6A1A9-07B6-4A01-9EF2-76ECFDD50378}" type="slidenum">
              <a:rPr lang="en-US" smtClean="0"/>
              <a:t>‹#›</a:t>
            </a:fld>
            <a:endParaRPr lang="en-US"/>
          </a:p>
        </p:txBody>
      </p:sp>
    </p:spTree>
    <p:extLst>
      <p:ext uri="{BB962C8B-B14F-4D97-AF65-F5344CB8AC3E}">
        <p14:creationId xmlns:p14="http://schemas.microsoft.com/office/powerpoint/2010/main" val="320389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79C7B-4C95-A738-58C2-74112B32D5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0ED971-9FA8-463D-1F57-92837B360D1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CC8619-C026-38DF-43B4-AA0258B94D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3363E5-7B3C-1EDD-EEE4-B863CE3BFD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6833BE-2B1A-8A1B-E583-A905A1A5C1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EC2306-344D-3A88-66D2-FB8875695BA3}"/>
              </a:ext>
            </a:extLst>
          </p:cNvPr>
          <p:cNvSpPr>
            <a:spLocks noGrp="1"/>
          </p:cNvSpPr>
          <p:nvPr>
            <p:ph type="dt" sz="half" idx="10"/>
          </p:nvPr>
        </p:nvSpPr>
        <p:spPr/>
        <p:txBody>
          <a:bodyPr/>
          <a:lstStyle/>
          <a:p>
            <a:fld id="{B8622501-5C78-405D-AD28-B4C9D5977C0F}" type="datetimeFigureOut">
              <a:rPr lang="en-US" smtClean="0"/>
              <a:t>3/28/2023</a:t>
            </a:fld>
            <a:endParaRPr lang="en-US"/>
          </a:p>
        </p:txBody>
      </p:sp>
      <p:sp>
        <p:nvSpPr>
          <p:cNvPr id="8" name="Footer Placeholder 7">
            <a:extLst>
              <a:ext uri="{FF2B5EF4-FFF2-40B4-BE49-F238E27FC236}">
                <a16:creationId xmlns:a16="http://schemas.microsoft.com/office/drawing/2014/main" id="{8193354A-63DC-B807-7955-387C6E4338F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0B583B-8B4F-449F-D8DC-BD565A010E3C}"/>
              </a:ext>
            </a:extLst>
          </p:cNvPr>
          <p:cNvSpPr>
            <a:spLocks noGrp="1"/>
          </p:cNvSpPr>
          <p:nvPr>
            <p:ph type="sldNum" sz="quarter" idx="12"/>
          </p:nvPr>
        </p:nvSpPr>
        <p:spPr/>
        <p:txBody>
          <a:bodyPr/>
          <a:lstStyle/>
          <a:p>
            <a:fld id="{31D6A1A9-07B6-4A01-9EF2-76ECFDD50378}" type="slidenum">
              <a:rPr lang="en-US" smtClean="0"/>
              <a:t>‹#›</a:t>
            </a:fld>
            <a:endParaRPr lang="en-US"/>
          </a:p>
        </p:txBody>
      </p:sp>
    </p:spTree>
    <p:extLst>
      <p:ext uri="{BB962C8B-B14F-4D97-AF65-F5344CB8AC3E}">
        <p14:creationId xmlns:p14="http://schemas.microsoft.com/office/powerpoint/2010/main" val="2234834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D407F-AFC3-8576-FADB-961E9E0CAA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644CC2-B589-FAAE-3351-7754F2C0F060}"/>
              </a:ext>
            </a:extLst>
          </p:cNvPr>
          <p:cNvSpPr>
            <a:spLocks noGrp="1"/>
          </p:cNvSpPr>
          <p:nvPr>
            <p:ph type="dt" sz="half" idx="10"/>
          </p:nvPr>
        </p:nvSpPr>
        <p:spPr/>
        <p:txBody>
          <a:bodyPr/>
          <a:lstStyle/>
          <a:p>
            <a:fld id="{B8622501-5C78-405D-AD28-B4C9D5977C0F}" type="datetimeFigureOut">
              <a:rPr lang="en-US" smtClean="0"/>
              <a:t>3/28/2023</a:t>
            </a:fld>
            <a:endParaRPr lang="en-US"/>
          </a:p>
        </p:txBody>
      </p:sp>
      <p:sp>
        <p:nvSpPr>
          <p:cNvPr id="4" name="Footer Placeholder 3">
            <a:extLst>
              <a:ext uri="{FF2B5EF4-FFF2-40B4-BE49-F238E27FC236}">
                <a16:creationId xmlns:a16="http://schemas.microsoft.com/office/drawing/2014/main" id="{0AE116AF-8452-B22F-90B1-EB6514FC31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D446B5-F04E-5535-2879-5F4AF2CB6BC9}"/>
              </a:ext>
            </a:extLst>
          </p:cNvPr>
          <p:cNvSpPr>
            <a:spLocks noGrp="1"/>
          </p:cNvSpPr>
          <p:nvPr>
            <p:ph type="sldNum" sz="quarter" idx="12"/>
          </p:nvPr>
        </p:nvSpPr>
        <p:spPr/>
        <p:txBody>
          <a:bodyPr/>
          <a:lstStyle/>
          <a:p>
            <a:fld id="{31D6A1A9-07B6-4A01-9EF2-76ECFDD50378}" type="slidenum">
              <a:rPr lang="en-US" smtClean="0"/>
              <a:t>‹#›</a:t>
            </a:fld>
            <a:endParaRPr lang="en-US"/>
          </a:p>
        </p:txBody>
      </p:sp>
    </p:spTree>
    <p:extLst>
      <p:ext uri="{BB962C8B-B14F-4D97-AF65-F5344CB8AC3E}">
        <p14:creationId xmlns:p14="http://schemas.microsoft.com/office/powerpoint/2010/main" val="1946218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EF2D6E-6998-F39B-06ED-C2242FF7BCCA}"/>
              </a:ext>
            </a:extLst>
          </p:cNvPr>
          <p:cNvSpPr>
            <a:spLocks noGrp="1"/>
          </p:cNvSpPr>
          <p:nvPr>
            <p:ph type="dt" sz="half" idx="10"/>
          </p:nvPr>
        </p:nvSpPr>
        <p:spPr/>
        <p:txBody>
          <a:bodyPr/>
          <a:lstStyle/>
          <a:p>
            <a:fld id="{B8622501-5C78-405D-AD28-B4C9D5977C0F}" type="datetimeFigureOut">
              <a:rPr lang="en-US" smtClean="0"/>
              <a:t>3/28/2023</a:t>
            </a:fld>
            <a:endParaRPr lang="en-US"/>
          </a:p>
        </p:txBody>
      </p:sp>
      <p:sp>
        <p:nvSpPr>
          <p:cNvPr id="3" name="Footer Placeholder 2">
            <a:extLst>
              <a:ext uri="{FF2B5EF4-FFF2-40B4-BE49-F238E27FC236}">
                <a16:creationId xmlns:a16="http://schemas.microsoft.com/office/drawing/2014/main" id="{00744F2A-930A-C777-8A55-3B7A0B2068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D10C59-332E-39C7-6741-5A05D4F71812}"/>
              </a:ext>
            </a:extLst>
          </p:cNvPr>
          <p:cNvSpPr>
            <a:spLocks noGrp="1"/>
          </p:cNvSpPr>
          <p:nvPr>
            <p:ph type="sldNum" sz="quarter" idx="12"/>
          </p:nvPr>
        </p:nvSpPr>
        <p:spPr/>
        <p:txBody>
          <a:bodyPr/>
          <a:lstStyle/>
          <a:p>
            <a:fld id="{31D6A1A9-07B6-4A01-9EF2-76ECFDD50378}" type="slidenum">
              <a:rPr lang="en-US" smtClean="0"/>
              <a:t>‹#›</a:t>
            </a:fld>
            <a:endParaRPr lang="en-US"/>
          </a:p>
        </p:txBody>
      </p:sp>
    </p:spTree>
    <p:extLst>
      <p:ext uri="{BB962C8B-B14F-4D97-AF65-F5344CB8AC3E}">
        <p14:creationId xmlns:p14="http://schemas.microsoft.com/office/powerpoint/2010/main" val="1320342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71BA6-9804-D961-4D15-2526246DD1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F3620F-D130-E611-98E7-77E56D7E5D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8DD1A97-C420-71FB-482F-675204D9EE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7AB858-B427-A899-0D61-A8A8A85F167D}"/>
              </a:ext>
            </a:extLst>
          </p:cNvPr>
          <p:cNvSpPr>
            <a:spLocks noGrp="1"/>
          </p:cNvSpPr>
          <p:nvPr>
            <p:ph type="dt" sz="half" idx="10"/>
          </p:nvPr>
        </p:nvSpPr>
        <p:spPr/>
        <p:txBody>
          <a:bodyPr/>
          <a:lstStyle/>
          <a:p>
            <a:fld id="{B8622501-5C78-405D-AD28-B4C9D5977C0F}" type="datetimeFigureOut">
              <a:rPr lang="en-US" smtClean="0"/>
              <a:t>3/28/2023</a:t>
            </a:fld>
            <a:endParaRPr lang="en-US"/>
          </a:p>
        </p:txBody>
      </p:sp>
      <p:sp>
        <p:nvSpPr>
          <p:cNvPr id="6" name="Footer Placeholder 5">
            <a:extLst>
              <a:ext uri="{FF2B5EF4-FFF2-40B4-BE49-F238E27FC236}">
                <a16:creationId xmlns:a16="http://schemas.microsoft.com/office/drawing/2014/main" id="{E8D3747C-A6AA-5791-389D-CEA684C303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0112DD-E19B-9828-EF61-89C66529B689}"/>
              </a:ext>
            </a:extLst>
          </p:cNvPr>
          <p:cNvSpPr>
            <a:spLocks noGrp="1"/>
          </p:cNvSpPr>
          <p:nvPr>
            <p:ph type="sldNum" sz="quarter" idx="12"/>
          </p:nvPr>
        </p:nvSpPr>
        <p:spPr/>
        <p:txBody>
          <a:bodyPr/>
          <a:lstStyle/>
          <a:p>
            <a:fld id="{31D6A1A9-07B6-4A01-9EF2-76ECFDD50378}" type="slidenum">
              <a:rPr lang="en-US" smtClean="0"/>
              <a:t>‹#›</a:t>
            </a:fld>
            <a:endParaRPr lang="en-US"/>
          </a:p>
        </p:txBody>
      </p:sp>
    </p:spTree>
    <p:extLst>
      <p:ext uri="{BB962C8B-B14F-4D97-AF65-F5344CB8AC3E}">
        <p14:creationId xmlns:p14="http://schemas.microsoft.com/office/powerpoint/2010/main" val="22350885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A164D-507B-4C6F-229F-ED0E515977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AA803D-C4DC-569C-3531-96B33CB869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BE08D56-5F09-97D7-29ED-40D0BAE7D3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A598C2-0517-6075-D127-42DC82C7D1B2}"/>
              </a:ext>
            </a:extLst>
          </p:cNvPr>
          <p:cNvSpPr>
            <a:spLocks noGrp="1"/>
          </p:cNvSpPr>
          <p:nvPr>
            <p:ph type="dt" sz="half" idx="10"/>
          </p:nvPr>
        </p:nvSpPr>
        <p:spPr/>
        <p:txBody>
          <a:bodyPr/>
          <a:lstStyle/>
          <a:p>
            <a:fld id="{B8622501-5C78-405D-AD28-B4C9D5977C0F}" type="datetimeFigureOut">
              <a:rPr lang="en-US" smtClean="0"/>
              <a:t>3/28/2023</a:t>
            </a:fld>
            <a:endParaRPr lang="en-US"/>
          </a:p>
        </p:txBody>
      </p:sp>
      <p:sp>
        <p:nvSpPr>
          <p:cNvPr id="6" name="Footer Placeholder 5">
            <a:extLst>
              <a:ext uri="{FF2B5EF4-FFF2-40B4-BE49-F238E27FC236}">
                <a16:creationId xmlns:a16="http://schemas.microsoft.com/office/drawing/2014/main" id="{723B1573-968B-5C0E-7327-9F0CACA76D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D41C41-BBBD-64C1-94C0-3CC837F18D4B}"/>
              </a:ext>
            </a:extLst>
          </p:cNvPr>
          <p:cNvSpPr>
            <a:spLocks noGrp="1"/>
          </p:cNvSpPr>
          <p:nvPr>
            <p:ph type="sldNum" sz="quarter" idx="12"/>
          </p:nvPr>
        </p:nvSpPr>
        <p:spPr/>
        <p:txBody>
          <a:bodyPr/>
          <a:lstStyle/>
          <a:p>
            <a:fld id="{31D6A1A9-07B6-4A01-9EF2-76ECFDD50378}" type="slidenum">
              <a:rPr lang="en-US" smtClean="0"/>
              <a:t>‹#›</a:t>
            </a:fld>
            <a:endParaRPr lang="en-US"/>
          </a:p>
        </p:txBody>
      </p:sp>
    </p:spTree>
    <p:extLst>
      <p:ext uri="{BB962C8B-B14F-4D97-AF65-F5344CB8AC3E}">
        <p14:creationId xmlns:p14="http://schemas.microsoft.com/office/powerpoint/2010/main" val="4049880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BD36FB-E517-C20F-31DE-44D21F542B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CB6F41-4034-0176-040B-E4C95F4BD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8FB268-4450-E443-A929-7584A9C1CA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622501-5C78-405D-AD28-B4C9D5977C0F}" type="datetimeFigureOut">
              <a:rPr lang="en-US" smtClean="0"/>
              <a:t>3/28/2023</a:t>
            </a:fld>
            <a:endParaRPr lang="en-US"/>
          </a:p>
        </p:txBody>
      </p:sp>
      <p:sp>
        <p:nvSpPr>
          <p:cNvPr id="5" name="Footer Placeholder 4">
            <a:extLst>
              <a:ext uri="{FF2B5EF4-FFF2-40B4-BE49-F238E27FC236}">
                <a16:creationId xmlns:a16="http://schemas.microsoft.com/office/drawing/2014/main" id="{91927E7C-77BD-65AD-3A78-503003463A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72AB16-8326-6CC4-AFDF-1202602F542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6A1A9-07B6-4A01-9EF2-76ECFDD50378}" type="slidenum">
              <a:rPr lang="en-US" smtClean="0"/>
              <a:t>‹#›</a:t>
            </a:fld>
            <a:endParaRPr lang="en-US"/>
          </a:p>
        </p:txBody>
      </p:sp>
    </p:spTree>
    <p:extLst>
      <p:ext uri="{BB962C8B-B14F-4D97-AF65-F5344CB8AC3E}">
        <p14:creationId xmlns:p14="http://schemas.microsoft.com/office/powerpoint/2010/main" val="89254879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eg"/><Relationship Id="rId1" Type="http://schemas.openxmlformats.org/officeDocument/2006/relationships/slideLayout" Target="../slideLayouts/slideLayout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0.svg"/><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3.png"/><Relationship Id="rId2" Type="http://schemas.openxmlformats.org/officeDocument/2006/relationships/image" Target="../media/image34.jpeg"/><Relationship Id="rId1" Type="http://schemas.openxmlformats.org/officeDocument/2006/relationships/slideLayout" Target="../slideLayouts/slideLayout6.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7" Type="http://schemas.openxmlformats.org/officeDocument/2006/relationships/image" Target="../media/image40.sv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6.xml"/><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www.mhp.net/news/2019/todex-research-brief" TargetMode="External"/><Relationship Id="rId2" Type="http://schemas.openxmlformats.org/officeDocument/2006/relationships/hyperlink" Target="https://www.brookings.edu/research/fixing-greater-bostons-housing-crisis-starts-with-legalizing-apartments-near-transit/" TargetMode="External"/><Relationship Id="rId1" Type="http://schemas.openxmlformats.org/officeDocument/2006/relationships/slideLayout" Target="../slideLayouts/slideLayout6.xml"/><Relationship Id="rId5" Type="http://schemas.openxmlformats.org/officeDocument/2006/relationships/hyperlink" Target="https://www.wgbh.org/news/local-news/2022/06/07/housing-is-in-short-supply-heres-why-that-matters" TargetMode="External"/><Relationship Id="rId4" Type="http://schemas.openxmlformats.org/officeDocument/2006/relationships/hyperlink" Target="https://www.bostonglobe.com/2022/10/26/business/six-things-we-learned-about-bostons-housing-crisis-new-boston-foundation-housing-report-car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0.png"/><Relationship Id="rId5" Type="http://schemas.microsoft.com/office/2017/06/relationships/model3d" Target="../media/model3d1.glb"/><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8.svg"/><Relationship Id="rId7" Type="http://schemas.openxmlformats.org/officeDocument/2006/relationships/image" Target="../media/image24.sv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31.png"/><Relationship Id="rId5" Type="http://schemas.openxmlformats.org/officeDocument/2006/relationships/image" Target="../media/image20.svg"/><Relationship Id="rId10" Type="http://schemas.microsoft.com/office/2017/06/relationships/model3d" Target="../media/model3d1.glb"/><Relationship Id="rId4" Type="http://schemas.openxmlformats.org/officeDocument/2006/relationships/image" Target="../media/image19.png"/><Relationship Id="rId9" Type="http://schemas.openxmlformats.org/officeDocument/2006/relationships/image" Target="../media/image26.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0C6D-444C-AEA8-C874-9F55A3DC55B2}"/>
              </a:ext>
            </a:extLst>
          </p:cNvPr>
          <p:cNvSpPr>
            <a:spLocks noGrp="1"/>
          </p:cNvSpPr>
          <p:nvPr>
            <p:ph type="ctrTitle"/>
          </p:nvPr>
        </p:nvSpPr>
        <p:spPr>
          <a:xfrm>
            <a:off x="1358348" y="557997"/>
            <a:ext cx="9144000" cy="1850262"/>
          </a:xfrm>
        </p:spPr>
        <p:txBody>
          <a:bodyPr>
            <a:noAutofit/>
          </a:bodyPr>
          <a:lstStyle/>
          <a:p>
            <a:r>
              <a:rPr lang="en-US" sz="2400" dirty="0">
                <a:latin typeface="Century Gothic" panose="020B0502020202020204" pitchFamily="34" charset="0"/>
                <a:cs typeface="Segoe UI" panose="020B0502040204020203" pitchFamily="34" charset="0"/>
              </a:rPr>
              <a:t>MSIS 642 (Fall 2022) Multivariate Regression &amp; Statistics</a:t>
            </a:r>
            <a:br>
              <a:rPr lang="en-US" sz="2400" dirty="0">
                <a:latin typeface="Century Gothic" panose="020B0502020202020204" pitchFamily="34" charset="0"/>
                <a:cs typeface="Segoe UI" panose="020B0502040204020203" pitchFamily="34" charset="0"/>
              </a:rPr>
            </a:br>
            <a:br>
              <a:rPr lang="en-US" sz="2400" dirty="0">
                <a:latin typeface="Century Gothic" panose="020B0502020202020204" pitchFamily="34" charset="0"/>
                <a:cs typeface="Segoe UI" panose="020B0502040204020203" pitchFamily="34" charset="0"/>
              </a:rPr>
            </a:br>
            <a:br>
              <a:rPr lang="en-US" sz="2400" dirty="0"/>
            </a:br>
            <a:r>
              <a:rPr lang="en-US" sz="2400" dirty="0">
                <a:latin typeface="Segoe UI" panose="020B0502040204020203" pitchFamily="34" charset="0"/>
                <a:cs typeface="Segoe UI" panose="020B0502040204020203" pitchFamily="34" charset="0"/>
              </a:rPr>
              <a:t> </a:t>
            </a:r>
          </a:p>
        </p:txBody>
      </p:sp>
      <p:sp>
        <p:nvSpPr>
          <p:cNvPr id="3" name="Subtitle 2">
            <a:extLst>
              <a:ext uri="{FF2B5EF4-FFF2-40B4-BE49-F238E27FC236}">
                <a16:creationId xmlns:a16="http://schemas.microsoft.com/office/drawing/2014/main" id="{E5959C71-19E0-6EFE-E6D6-C17864E3EDA1}"/>
              </a:ext>
            </a:extLst>
          </p:cNvPr>
          <p:cNvSpPr>
            <a:spLocks noGrp="1"/>
          </p:cNvSpPr>
          <p:nvPr>
            <p:ph type="subTitle" idx="1"/>
          </p:nvPr>
        </p:nvSpPr>
        <p:spPr>
          <a:xfrm>
            <a:off x="1374913" y="4751568"/>
            <a:ext cx="9144000" cy="1639192"/>
          </a:xfrm>
        </p:spPr>
        <p:txBody>
          <a:bodyPr>
            <a:normAutofit/>
          </a:bodyPr>
          <a:lstStyle/>
          <a:p>
            <a:r>
              <a:rPr lang="en-US" dirty="0">
                <a:latin typeface="Century Gothic" panose="020B0502020202020204" pitchFamily="34" charset="0"/>
                <a:cs typeface="Segoe UI" panose="020B0502040204020203" pitchFamily="34" charset="0"/>
              </a:rPr>
              <a:t>Final Project Presentation by </a:t>
            </a:r>
            <a:r>
              <a:rPr lang="en-US" dirty="0">
                <a:latin typeface="Century Gothic" panose="020B0502020202020204" pitchFamily="34" charset="0"/>
              </a:rPr>
              <a:t>Group 04</a:t>
            </a:r>
            <a:endParaRPr lang="en-US" dirty="0"/>
          </a:p>
          <a:p>
            <a:endParaRPr lang="en-US" dirty="0"/>
          </a:p>
          <a:p>
            <a:r>
              <a:rPr lang="en-US" dirty="0"/>
              <a:t>  </a:t>
            </a:r>
          </a:p>
          <a:p>
            <a:endParaRPr lang="en-US" dirty="0"/>
          </a:p>
        </p:txBody>
      </p:sp>
      <p:graphicFrame>
        <p:nvGraphicFramePr>
          <p:cNvPr id="5" name="Table 5">
            <a:extLst>
              <a:ext uri="{FF2B5EF4-FFF2-40B4-BE49-F238E27FC236}">
                <a16:creationId xmlns:a16="http://schemas.microsoft.com/office/drawing/2014/main" id="{2FC73912-4EE9-8D99-05CF-4D347B8CC7D6}"/>
              </a:ext>
            </a:extLst>
          </p:cNvPr>
          <p:cNvGraphicFramePr>
            <a:graphicFrameLocks noGrp="1"/>
          </p:cNvGraphicFramePr>
          <p:nvPr>
            <p:extLst>
              <p:ext uri="{D42A27DB-BD31-4B8C-83A1-F6EECF244321}">
                <p14:modId xmlns:p14="http://schemas.microsoft.com/office/powerpoint/2010/main" val="3502612129"/>
              </p:ext>
            </p:extLst>
          </p:nvPr>
        </p:nvGraphicFramePr>
        <p:xfrm>
          <a:off x="1866348" y="5405406"/>
          <a:ext cx="8128000" cy="10058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77090466"/>
                    </a:ext>
                  </a:extLst>
                </a:gridCol>
                <a:gridCol w="2196123">
                  <a:extLst>
                    <a:ext uri="{9D8B030D-6E8A-4147-A177-3AD203B41FA5}">
                      <a16:colId xmlns:a16="http://schemas.microsoft.com/office/drawing/2014/main" val="1640485883"/>
                    </a:ext>
                  </a:extLst>
                </a:gridCol>
                <a:gridCol w="1867877">
                  <a:extLst>
                    <a:ext uri="{9D8B030D-6E8A-4147-A177-3AD203B41FA5}">
                      <a16:colId xmlns:a16="http://schemas.microsoft.com/office/drawing/2014/main" val="3800760317"/>
                    </a:ext>
                  </a:extLst>
                </a:gridCol>
                <a:gridCol w="2032000">
                  <a:extLst>
                    <a:ext uri="{9D8B030D-6E8A-4147-A177-3AD203B41FA5}">
                      <a16:colId xmlns:a16="http://schemas.microsoft.com/office/drawing/2014/main" val="1643472569"/>
                    </a:ext>
                  </a:extLst>
                </a:gridCol>
              </a:tblGrid>
              <a:tr h="314976">
                <a:tc>
                  <a:txBody>
                    <a:bodyPr/>
                    <a:lstStyle/>
                    <a:p>
                      <a:pPr algn="ctr"/>
                      <a:r>
                        <a:rPr lang="en-US" b="0" dirty="0" err="1">
                          <a:solidFill>
                            <a:schemeClr val="bg2">
                              <a:lumMod val="90000"/>
                            </a:schemeClr>
                          </a:solidFill>
                        </a:rPr>
                        <a:t>Aasim</a:t>
                      </a:r>
                      <a:r>
                        <a:rPr lang="en-US" b="0" dirty="0">
                          <a:solidFill>
                            <a:schemeClr val="bg2">
                              <a:lumMod val="90000"/>
                            </a:schemeClr>
                          </a:solidFill>
                        </a:rPr>
                        <a:t> Shaikh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90000"/>
                            </a:schemeClr>
                          </a:solidFill>
                        </a:rPr>
                        <a:t>Chetana </a:t>
                      </a:r>
                      <a:r>
                        <a:rPr lang="en-US" b="0" dirty="0" err="1">
                          <a:solidFill>
                            <a:schemeClr val="bg2">
                              <a:lumMod val="90000"/>
                            </a:schemeClr>
                          </a:solidFill>
                        </a:rPr>
                        <a:t>Golakonda</a:t>
                      </a:r>
                      <a:r>
                        <a:rPr lang="en-US" b="0" dirty="0">
                          <a:solidFill>
                            <a:schemeClr val="bg2">
                              <a:lumMod val="90000"/>
                            </a:schemeClr>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90000"/>
                            </a:schemeClr>
                          </a:solidFill>
                        </a:rPr>
                        <a:t>Chirag </a:t>
                      </a:r>
                      <a:r>
                        <a:rPr lang="en-US" b="0" dirty="0" err="1">
                          <a:solidFill>
                            <a:schemeClr val="bg2">
                              <a:lumMod val="90000"/>
                            </a:schemeClr>
                          </a:solidFill>
                        </a:rPr>
                        <a:t>Nemani</a:t>
                      </a:r>
                      <a:r>
                        <a:rPr lang="en-US" b="0" dirty="0">
                          <a:solidFill>
                            <a:schemeClr val="bg2">
                              <a:lumMod val="90000"/>
                            </a:schemeClr>
                          </a:solidFill>
                        </a:rPr>
                        <a:t>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bg2">
                              <a:lumMod val="90000"/>
                            </a:schemeClr>
                          </a:solidFill>
                        </a:rPr>
                        <a:t>Mahua Hiray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8982756"/>
                  </a:ext>
                </a:extLst>
              </a:tr>
              <a:tr h="5512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2">
                              <a:lumMod val="90000"/>
                            </a:schemeClr>
                          </a:solidFill>
                        </a:rPr>
                        <a:t>02073746</a:t>
                      </a:r>
                    </a:p>
                    <a:p>
                      <a:pPr algn="ctr"/>
                      <a:endParaRPr lang="en-US" b="0" dirty="0">
                        <a:solidFill>
                          <a:schemeClr val="bg2">
                            <a:lumMod val="9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1" dirty="0">
                          <a:solidFill>
                            <a:schemeClr val="bg2">
                              <a:lumMod val="90000"/>
                            </a:schemeClr>
                          </a:solidFill>
                        </a:rPr>
                        <a:t>02075008</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2">
                              <a:lumMod val="90000"/>
                            </a:schemeClr>
                          </a:solidFill>
                        </a:rPr>
                        <a:t>02073830</a:t>
                      </a:r>
                    </a:p>
                    <a:p>
                      <a:pPr algn="ctr"/>
                      <a:endParaRPr lang="en-US" b="0" dirty="0">
                        <a:solidFill>
                          <a:schemeClr val="bg2">
                            <a:lumMod val="9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b="1" i="0" kern="1200" dirty="0">
                          <a:solidFill>
                            <a:schemeClr val="bg2">
                              <a:lumMod val="90000"/>
                            </a:schemeClr>
                          </a:solidFill>
                          <a:effectLst/>
                          <a:latin typeface="+mn-lt"/>
                          <a:ea typeface="+mn-ea"/>
                          <a:cs typeface="+mn-cs"/>
                        </a:rPr>
                        <a:t>02072486</a:t>
                      </a:r>
                      <a:endParaRPr lang="en-US" b="1" dirty="0">
                        <a:solidFill>
                          <a:schemeClr val="bg2">
                            <a:lumMod val="9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5522459"/>
                  </a:ext>
                </a:extLst>
              </a:tr>
            </a:tbl>
          </a:graphicData>
        </a:graphic>
      </p:graphicFrame>
      <p:sp>
        <p:nvSpPr>
          <p:cNvPr id="6" name="Rectangle 5">
            <a:extLst>
              <a:ext uri="{FF2B5EF4-FFF2-40B4-BE49-F238E27FC236}">
                <a16:creationId xmlns:a16="http://schemas.microsoft.com/office/drawing/2014/main" id="{E9AC2C54-F1B1-4C91-898B-36F95F57860A}"/>
              </a:ext>
            </a:extLst>
          </p:cNvPr>
          <p:cNvSpPr/>
          <p:nvPr/>
        </p:nvSpPr>
        <p:spPr>
          <a:xfrm>
            <a:off x="872986" y="1543341"/>
            <a:ext cx="10147853" cy="523220"/>
          </a:xfrm>
          <a:prstGeom prst="rect">
            <a:avLst/>
          </a:prstGeom>
        </p:spPr>
        <p:txBody>
          <a:bodyPr wrap="square">
            <a:spAutoFit/>
          </a:bodyPr>
          <a:lstStyle/>
          <a:p>
            <a:pPr algn="ctr"/>
            <a:r>
              <a:rPr lang="en-US" sz="2800" b="1" dirty="0">
                <a:solidFill>
                  <a:srgbClr val="C00000"/>
                </a:solidFill>
                <a:latin typeface="Century Gothic" panose="020B0502020202020204" pitchFamily="34" charset="0"/>
              </a:rPr>
              <a:t>FACTORS AFFECTING HOUSING PRICES IN BOSTON</a:t>
            </a:r>
            <a:endParaRPr lang="en-US" sz="2800" dirty="0"/>
          </a:p>
        </p:txBody>
      </p:sp>
      <p:pic>
        <p:nvPicPr>
          <p:cNvPr id="8" name="Graphic 7" descr="Dollar">
            <a:extLst>
              <a:ext uri="{FF2B5EF4-FFF2-40B4-BE49-F238E27FC236}">
                <a16:creationId xmlns:a16="http://schemas.microsoft.com/office/drawing/2014/main" id="{636E42D6-A046-4D93-BC77-A2133087C3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260" y="2824422"/>
            <a:ext cx="914400" cy="914400"/>
          </a:xfrm>
          <a:prstGeom prst="rect">
            <a:avLst/>
          </a:prstGeom>
        </p:spPr>
      </p:pic>
      <p:pic>
        <p:nvPicPr>
          <p:cNvPr id="12" name="Graphic 11" descr="House">
            <a:extLst>
              <a:ext uri="{FF2B5EF4-FFF2-40B4-BE49-F238E27FC236}">
                <a16:creationId xmlns:a16="http://schemas.microsoft.com/office/drawing/2014/main" id="{E3785FCF-FD96-4F4B-A750-BEB2D24283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104321" y="2831170"/>
            <a:ext cx="914400" cy="914400"/>
          </a:xfrm>
          <a:prstGeom prst="rect">
            <a:avLst/>
          </a:prstGeom>
        </p:spPr>
      </p:pic>
      <p:pic>
        <p:nvPicPr>
          <p:cNvPr id="14" name="Graphic 13" descr="Add">
            <a:extLst>
              <a:ext uri="{FF2B5EF4-FFF2-40B4-BE49-F238E27FC236}">
                <a16:creationId xmlns:a16="http://schemas.microsoft.com/office/drawing/2014/main" id="{ECE0C65D-3276-4959-9A36-02DC09C2589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46105" y="3198362"/>
            <a:ext cx="414130" cy="414130"/>
          </a:xfrm>
          <a:prstGeom prst="rect">
            <a:avLst/>
          </a:prstGeom>
        </p:spPr>
      </p:pic>
      <p:pic>
        <p:nvPicPr>
          <p:cNvPr id="16" name="Graphic 15" descr="Question mark">
            <a:extLst>
              <a:ext uri="{FF2B5EF4-FFF2-40B4-BE49-F238E27FC236}">
                <a16:creationId xmlns:a16="http://schemas.microsoft.com/office/drawing/2014/main" id="{3F540237-4809-49CA-BD07-ACD275406F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5035" y="2884562"/>
            <a:ext cx="914400" cy="914400"/>
          </a:xfrm>
          <a:prstGeom prst="rect">
            <a:avLst/>
          </a:prstGeom>
        </p:spPr>
      </p:pic>
      <p:pic>
        <p:nvPicPr>
          <p:cNvPr id="18" name="Graphic 17" descr="Pause">
            <a:extLst>
              <a:ext uri="{FF2B5EF4-FFF2-40B4-BE49-F238E27FC236}">
                <a16:creationId xmlns:a16="http://schemas.microsoft.com/office/drawing/2014/main" id="{A8876C43-5B08-451F-9726-EDEEB995A6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6200000">
            <a:off x="6569765" y="3150201"/>
            <a:ext cx="347870" cy="487016"/>
          </a:xfrm>
          <a:prstGeom prst="rect">
            <a:avLst/>
          </a:prstGeom>
        </p:spPr>
      </p:pic>
    </p:spTree>
    <p:extLst>
      <p:ext uri="{BB962C8B-B14F-4D97-AF65-F5344CB8AC3E}">
        <p14:creationId xmlns:p14="http://schemas.microsoft.com/office/powerpoint/2010/main" val="54617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p:cTn id="25" dur="500" fill="hold"/>
                                        <p:tgtEl>
                                          <p:spTgt spid="18"/>
                                        </p:tgtEl>
                                        <p:attrNameLst>
                                          <p:attrName>ppt_w</p:attrName>
                                        </p:attrNameLst>
                                      </p:cBhvr>
                                      <p:tavLst>
                                        <p:tav tm="0">
                                          <p:val>
                                            <p:fltVal val="0"/>
                                          </p:val>
                                        </p:tav>
                                        <p:tav tm="100000">
                                          <p:val>
                                            <p:strVal val="#ppt_w"/>
                                          </p:val>
                                        </p:tav>
                                      </p:tavLst>
                                    </p:anim>
                                    <p:anim calcmode="lin" valueType="num">
                                      <p:cBhvr>
                                        <p:cTn id="26" dur="500" fill="hold"/>
                                        <p:tgtEl>
                                          <p:spTgt spid="18"/>
                                        </p:tgtEl>
                                        <p:attrNameLst>
                                          <p:attrName>ppt_h</p:attrName>
                                        </p:attrNameLst>
                                      </p:cBhvr>
                                      <p:tavLst>
                                        <p:tav tm="0">
                                          <p:val>
                                            <p:fltVal val="0"/>
                                          </p:val>
                                        </p:tav>
                                        <p:tav tm="100000">
                                          <p:val>
                                            <p:strVal val="#ppt_h"/>
                                          </p:val>
                                        </p:tav>
                                      </p:tavLst>
                                    </p:anim>
                                    <p:animEffect transition="in" filter="fade">
                                      <p:cBhvr>
                                        <p:cTn id="27" dur="500"/>
                                        <p:tgtEl>
                                          <p:spTgt spid="18"/>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C5390C6-0A8D-E6B7-D427-0B47878469D8}"/>
              </a:ext>
            </a:extLst>
          </p:cNvPr>
          <p:cNvGrpSpPr/>
          <p:nvPr/>
        </p:nvGrpSpPr>
        <p:grpSpPr>
          <a:xfrm>
            <a:off x="0" y="186428"/>
            <a:ext cx="12191999" cy="5803018"/>
            <a:chOff x="0" y="186428"/>
            <a:chExt cx="12191999" cy="5803018"/>
          </a:xfrm>
        </p:grpSpPr>
        <p:sp>
          <p:nvSpPr>
            <p:cNvPr id="8" name="Rectangle 7">
              <a:extLst>
                <a:ext uri="{FF2B5EF4-FFF2-40B4-BE49-F238E27FC236}">
                  <a16:creationId xmlns:a16="http://schemas.microsoft.com/office/drawing/2014/main" id="{5BB07947-4BF2-4E42-BC73-6E39B62A89A8}"/>
                </a:ext>
              </a:extLst>
            </p:cNvPr>
            <p:cNvSpPr/>
            <p:nvPr/>
          </p:nvSpPr>
          <p:spPr>
            <a:xfrm>
              <a:off x="0" y="186428"/>
              <a:ext cx="12191999" cy="646331"/>
            </a:xfrm>
            <a:prstGeom prst="rect">
              <a:avLst/>
            </a:prstGeom>
          </p:spPr>
          <p:txBody>
            <a:bodyPr wrap="square">
              <a:spAutoFit/>
            </a:bodyPr>
            <a:lstStyle/>
            <a:p>
              <a:pPr algn="ctr"/>
              <a:r>
                <a:rPr lang="en-US" sz="3600" b="1">
                  <a:latin typeface="Century Gothic" panose="020B0502020202020204" pitchFamily="34" charset="0"/>
                </a:rPr>
                <a:t>THEORY </a:t>
              </a:r>
              <a:r>
                <a:rPr lang="en-US" sz="3600">
                  <a:latin typeface="Century Gothic" panose="020B0502020202020204" pitchFamily="34" charset="0"/>
                </a:rPr>
                <a:t>AND HYPOTHESIS </a:t>
              </a:r>
              <a:r>
                <a:rPr lang="en-US" sz="2000">
                  <a:latin typeface="Century Gothic" panose="020B0502020202020204" pitchFamily="34" charset="0"/>
                </a:rPr>
                <a:t>(contd.)</a:t>
              </a:r>
              <a:endParaRPr lang="en-US" sz="3600"/>
            </a:p>
          </p:txBody>
        </p:sp>
        <p:sp>
          <p:nvSpPr>
            <p:cNvPr id="3" name="TextBox 2">
              <a:extLst>
                <a:ext uri="{FF2B5EF4-FFF2-40B4-BE49-F238E27FC236}">
                  <a16:creationId xmlns:a16="http://schemas.microsoft.com/office/drawing/2014/main" id="{84EC5349-C9C8-06CB-5F88-659FD822A0A4}"/>
                </a:ext>
              </a:extLst>
            </p:cNvPr>
            <p:cNvSpPr txBox="1"/>
            <p:nvPr/>
          </p:nvSpPr>
          <p:spPr>
            <a:xfrm>
              <a:off x="1692540" y="1034243"/>
              <a:ext cx="8806918" cy="4955203"/>
            </a:xfrm>
            <a:prstGeom prst="rect">
              <a:avLst/>
            </a:prstGeom>
            <a:noFill/>
          </p:spPr>
          <p:txBody>
            <a:bodyPr wrap="square" lIns="91440" tIns="45720" rIns="91440" bIns="45720" anchor="t">
              <a:spAutoFit/>
            </a:bodyPr>
            <a:lstStyle/>
            <a:p>
              <a:endParaRPr lang="en-US" b="1" dirty="0"/>
            </a:p>
            <a:p>
              <a:pPr algn="just"/>
              <a:r>
                <a:rPr lang="en-US" b="1" dirty="0"/>
                <a:t>Theory:</a:t>
              </a:r>
              <a:r>
                <a:rPr lang="en-US" dirty="0"/>
                <a:t> Areas with </a:t>
              </a:r>
              <a:r>
                <a:rPr lang="en-US" b="1" dirty="0"/>
                <a:t>less crime rate</a:t>
              </a:r>
              <a:r>
                <a:rPr lang="en-US" dirty="0"/>
                <a:t>, a </a:t>
              </a:r>
              <a:r>
                <a:rPr lang="en-US" b="1" dirty="0"/>
                <a:t>high proportion </a:t>
              </a:r>
              <a:r>
                <a:rPr lang="en-US" dirty="0"/>
                <a:t>of non-retail businesses, </a:t>
              </a:r>
              <a:r>
                <a:rPr lang="en-US" b="1" dirty="0"/>
                <a:t>less distance </a:t>
              </a:r>
              <a:r>
                <a:rPr lang="en-US" dirty="0"/>
                <a:t>to Boston employment centers, </a:t>
              </a:r>
              <a:r>
                <a:rPr lang="en-US" b="1" dirty="0"/>
                <a:t>higher accessibility </a:t>
              </a:r>
              <a:r>
                <a:rPr lang="en-US" dirty="0"/>
                <a:t>to radial highways, and </a:t>
              </a:r>
              <a:r>
                <a:rPr lang="en-US" b="1" dirty="0"/>
                <a:t>less property tax </a:t>
              </a:r>
              <a:r>
                <a:rPr lang="en-US" dirty="0"/>
                <a:t>have a </a:t>
              </a:r>
              <a:r>
                <a:rPr lang="en-US" b="1" dirty="0">
                  <a:solidFill>
                    <a:srgbClr val="C00000"/>
                  </a:solidFill>
                </a:rPr>
                <a:t>higher median value </a:t>
              </a:r>
              <a:r>
                <a:rPr lang="en-US" dirty="0"/>
                <a:t>of owner-occupied homes.</a:t>
              </a:r>
              <a:endParaRPr lang="en-US" dirty="0">
                <a:cs typeface="Calibri" panose="020F0502020204030204"/>
              </a:endParaRPr>
            </a:p>
            <a:p>
              <a:pPr algn="just"/>
              <a:endParaRPr lang="en-US" dirty="0">
                <a:ea typeface="+mn-lt"/>
                <a:cs typeface="+mn-lt"/>
              </a:endParaRPr>
            </a:p>
            <a:p>
              <a:pPr algn="just"/>
              <a:r>
                <a:rPr lang="en-US" sz="1500" b="1" dirty="0">
                  <a:ea typeface="+mn-lt"/>
                  <a:cs typeface="+mn-lt"/>
                </a:rPr>
                <a:t>Basis for single hypothesis-</a:t>
              </a:r>
            </a:p>
            <a:p>
              <a:pPr algn="just"/>
              <a:endParaRPr lang="en-US" sz="1500" b="1" dirty="0">
                <a:ea typeface="+mn-lt"/>
                <a:cs typeface="+mn-lt"/>
              </a:endParaRPr>
            </a:p>
            <a:p>
              <a:pPr algn="just"/>
              <a:r>
                <a:rPr lang="en-US" sz="1400" dirty="0">
                  <a:ea typeface="+mn-lt"/>
                  <a:cs typeface="+mn-lt"/>
                </a:rPr>
                <a:t>Ho1: An increase in crime rate decreases the median value of owner-occupied homes.</a:t>
              </a:r>
              <a:endParaRPr lang="en-US" sz="1400" dirty="0">
                <a:cs typeface="Calibri"/>
              </a:endParaRPr>
            </a:p>
            <a:p>
              <a:pPr algn="just"/>
              <a:r>
                <a:rPr lang="en-US" sz="1400" dirty="0">
                  <a:ea typeface="+mn-lt"/>
                  <a:cs typeface="+mn-lt"/>
                </a:rPr>
                <a:t>Ha1: Crime rate does not influence the median value of owner-occupied homes.</a:t>
              </a:r>
              <a:endParaRPr lang="en-US" sz="1400" dirty="0">
                <a:cs typeface="Calibri"/>
              </a:endParaRPr>
            </a:p>
            <a:p>
              <a:pPr algn="just"/>
              <a:endParaRPr lang="en-US" sz="1400" dirty="0">
                <a:ea typeface="+mn-lt"/>
                <a:cs typeface="+mn-lt"/>
              </a:endParaRPr>
            </a:p>
            <a:p>
              <a:pPr algn="just"/>
              <a:r>
                <a:rPr lang="en-US" sz="1400" dirty="0">
                  <a:ea typeface="+mn-lt"/>
                  <a:cs typeface="+mn-lt"/>
                </a:rPr>
                <a:t>Ho2: A high proportion of non-retail businesses decreases the median value of owner-occupied homes.</a:t>
              </a:r>
            </a:p>
            <a:p>
              <a:pPr algn="just"/>
              <a:r>
                <a:rPr lang="en-US" sz="1400" dirty="0">
                  <a:ea typeface="+mn-lt"/>
                  <a:cs typeface="+mn-lt"/>
                </a:rPr>
                <a:t>Ha2: Proportion of non-retail businesses does not affect the median value of owner-occupied homes.</a:t>
              </a:r>
              <a:endParaRPr lang="en-US" sz="1400" dirty="0">
                <a:cs typeface="Calibri"/>
              </a:endParaRPr>
            </a:p>
            <a:p>
              <a:pPr algn="just"/>
              <a:endParaRPr lang="en-US" sz="1400" dirty="0">
                <a:ea typeface="+mn-lt"/>
                <a:cs typeface="+mn-lt"/>
              </a:endParaRPr>
            </a:p>
            <a:p>
              <a:pPr algn="just"/>
              <a:r>
                <a:rPr lang="en-US" sz="1400" dirty="0">
                  <a:ea typeface="+mn-lt"/>
                  <a:cs typeface="+mn-lt"/>
                </a:rPr>
                <a:t>Ho3: Lesser distance to the five Boston employment centers increases the median value of owner-occupied homes.</a:t>
              </a:r>
            </a:p>
            <a:p>
              <a:pPr algn="just"/>
              <a:r>
                <a:rPr lang="en-US" sz="1400" dirty="0">
                  <a:ea typeface="+mn-lt"/>
                  <a:cs typeface="+mn-lt"/>
                </a:rPr>
                <a:t>Ha3: Distance to the five Boston employment centers does not affect the median value of owner-occupied homes.</a:t>
              </a:r>
            </a:p>
            <a:p>
              <a:pPr algn="just"/>
              <a:endParaRPr lang="en-US" sz="1400" dirty="0">
                <a:cs typeface="Calibri"/>
              </a:endParaRPr>
            </a:p>
            <a:p>
              <a:pPr algn="just"/>
              <a:r>
                <a:rPr lang="en-US" sz="1400" dirty="0">
                  <a:cs typeface="Calibri"/>
                </a:rPr>
                <a:t>Ho4: Higher accessibility to radial highways increases the median value of owner-occupied homes.</a:t>
              </a:r>
              <a:endParaRPr lang="en-US" sz="1400" dirty="0">
                <a:ea typeface="+mn-lt"/>
                <a:cs typeface="+mn-lt"/>
              </a:endParaRPr>
            </a:p>
            <a:p>
              <a:pPr algn="just"/>
              <a:r>
                <a:rPr lang="en-US" sz="1400" dirty="0">
                  <a:ea typeface="+mn-lt"/>
                  <a:cs typeface="+mn-lt"/>
                </a:rPr>
                <a:t>Ha4: Accessibility to radial highways does not influence the median value of owner-occupied homes.</a:t>
              </a:r>
            </a:p>
            <a:p>
              <a:pPr algn="just"/>
              <a:endParaRPr lang="en-US" sz="1400" dirty="0">
                <a:ea typeface="+mn-lt"/>
                <a:cs typeface="+mn-lt"/>
              </a:endParaRPr>
            </a:p>
            <a:p>
              <a:pPr algn="just"/>
              <a:r>
                <a:rPr lang="en-US" sz="1400" dirty="0">
                  <a:ea typeface="+mn-lt"/>
                  <a:cs typeface="+mn-lt"/>
                </a:rPr>
                <a:t>Ho5: A decrease in property tax increases the median value of owner-occupied homes.</a:t>
              </a:r>
            </a:p>
            <a:p>
              <a:pPr algn="just"/>
              <a:r>
                <a:rPr lang="en-US" sz="1400" dirty="0"/>
                <a:t>Ha5: Property taxes do not influence the median value of owner-occupied homes.</a:t>
              </a:r>
              <a:endParaRPr lang="en-US" sz="1400" dirty="0">
                <a:cs typeface="Calibri"/>
              </a:endParaRPr>
            </a:p>
          </p:txBody>
        </p:sp>
      </p:grpSp>
      <p:sp>
        <p:nvSpPr>
          <p:cNvPr id="4" name="Title 1">
            <a:extLst>
              <a:ext uri="{FF2B5EF4-FFF2-40B4-BE49-F238E27FC236}">
                <a16:creationId xmlns:a16="http://schemas.microsoft.com/office/drawing/2014/main" id="{B4D18F06-E14A-EDA9-1BE5-996493D45942}"/>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solidFill>
                  <a:schemeClr val="bg2"/>
                </a:solidFill>
                <a:latin typeface="Century Gothic" panose="020B0502020202020204" pitchFamily="34" charset="0"/>
              </a:rPr>
              <a:t>Introduction</a:t>
            </a:r>
            <a:r>
              <a:rPr lang="en-US" sz="1100">
                <a:latin typeface="Century Gothic" panose="020B0502020202020204" pitchFamily="34" charset="0"/>
              </a:rPr>
              <a:t> </a:t>
            </a:r>
            <a:r>
              <a:rPr lang="en-US" sz="1100">
                <a:solidFill>
                  <a:schemeClr val="bg2"/>
                </a:solidFill>
                <a:latin typeface="Century Gothic" panose="020B0502020202020204" pitchFamily="34" charset="0"/>
              </a:rPr>
              <a:t>/</a:t>
            </a:r>
            <a:r>
              <a:rPr lang="en-US" sz="1100">
                <a:latin typeface="Century Gothic" panose="020B0502020202020204" pitchFamily="34" charset="0"/>
              </a:rPr>
              <a:t> </a:t>
            </a:r>
            <a:r>
              <a:rPr lang="en-US" sz="1100">
                <a:solidFill>
                  <a:schemeClr val="bg2"/>
                </a:solidFill>
                <a:latin typeface="Century Gothic" panose="020B0502020202020204" pitchFamily="34" charset="0"/>
              </a:rPr>
              <a:t>Motivation /</a:t>
            </a:r>
            <a:r>
              <a:rPr lang="en-US" sz="1100">
                <a:latin typeface="Century Gothic" panose="020B0502020202020204" pitchFamily="34" charset="0"/>
              </a:rPr>
              <a:t>Theory and Hypothesis</a:t>
            </a:r>
            <a:r>
              <a:rPr lang="en-US" sz="1100">
                <a:solidFill>
                  <a:schemeClr val="bg2"/>
                </a:solidFill>
                <a:latin typeface="Century Gothic" panose="020B0502020202020204" pitchFamily="34" charset="0"/>
              </a:rPr>
              <a:t> / Data Summary /Visualization</a:t>
            </a:r>
          </a:p>
          <a:p>
            <a:r>
              <a:rPr lang="en-US" sz="1100">
                <a:solidFill>
                  <a:schemeClr val="bg2"/>
                </a:solidFill>
                <a:latin typeface="Century Gothic" panose="020B0502020202020204" pitchFamily="34" charset="0"/>
              </a:rPr>
              <a:t> /Limitations of Data /Various Attempted Models /Interpretation /Conclusion /Possible Alternatives  </a:t>
            </a:r>
          </a:p>
          <a:p>
            <a:pPr algn="ctr"/>
            <a:r>
              <a:rPr lang="en-US" sz="1800">
                <a:solidFill>
                  <a:schemeClr val="bg2"/>
                </a:solidFill>
              </a:rPr>
              <a:t> </a:t>
            </a:r>
          </a:p>
          <a:p>
            <a:pPr algn="ctr"/>
            <a:endParaRPr lang="en-US" sz="1800"/>
          </a:p>
        </p:txBody>
      </p:sp>
    </p:spTree>
    <p:extLst>
      <p:ext uri="{BB962C8B-B14F-4D97-AF65-F5344CB8AC3E}">
        <p14:creationId xmlns:p14="http://schemas.microsoft.com/office/powerpoint/2010/main" val="112864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A0FBF1-75FE-4938-9097-421342EC7C6D}"/>
              </a:ext>
            </a:extLst>
          </p:cNvPr>
          <p:cNvSpPr txBox="1"/>
          <p:nvPr/>
        </p:nvSpPr>
        <p:spPr>
          <a:xfrm>
            <a:off x="0" y="678601"/>
            <a:ext cx="12192000" cy="923330"/>
          </a:xfrm>
          <a:prstGeom prst="rect">
            <a:avLst/>
          </a:prstGeom>
          <a:noFill/>
        </p:spPr>
        <p:txBody>
          <a:bodyPr wrap="square" rtlCol="0">
            <a:spAutoFit/>
          </a:bodyPr>
          <a:lstStyle/>
          <a:p>
            <a:pPr lvl="0" algn="ctr" eaLnBrk="0" fontAlgn="base" hangingPunct="0">
              <a:spcBef>
                <a:spcPct val="0"/>
              </a:spcBef>
              <a:spcAft>
                <a:spcPct val="0"/>
              </a:spcAft>
            </a:pPr>
            <a:endParaRPr lang="en-US" dirty="0"/>
          </a:p>
          <a:p>
            <a:pPr lvl="0" algn="ctr" eaLnBrk="0" fontAlgn="base" hangingPunct="0">
              <a:spcBef>
                <a:spcPct val="0"/>
              </a:spcBef>
              <a:spcAft>
                <a:spcPct val="0"/>
              </a:spcAft>
            </a:pPr>
            <a:r>
              <a:rPr lang="en-US" dirty="0"/>
              <a:t> </a:t>
            </a:r>
            <a:r>
              <a:rPr lang="en-US" altLang="en-US" dirty="0"/>
              <a:t> </a:t>
            </a:r>
          </a:p>
          <a:p>
            <a:pPr lvl="0" algn="ctr" eaLnBrk="0" fontAlgn="base" hangingPunct="0">
              <a:spcBef>
                <a:spcPct val="0"/>
              </a:spcBef>
              <a:spcAft>
                <a:spcPct val="0"/>
              </a:spcAft>
            </a:pPr>
            <a:r>
              <a:rPr lang="en-US" altLang="en-US" dirty="0"/>
              <a:t> </a:t>
            </a:r>
          </a:p>
        </p:txBody>
      </p:sp>
      <p:sp>
        <p:nvSpPr>
          <p:cNvPr id="42" name="Title 1">
            <a:extLst>
              <a:ext uri="{FF2B5EF4-FFF2-40B4-BE49-F238E27FC236}">
                <a16:creationId xmlns:a16="http://schemas.microsoft.com/office/drawing/2014/main" id="{CB49194B-D324-504E-4C5B-6E72D932D260}"/>
              </a:ext>
            </a:extLst>
          </p:cNvPr>
          <p:cNvSpPr txBox="1">
            <a:spLocks/>
          </p:cNvSpPr>
          <p:nvPr/>
        </p:nvSpPr>
        <p:spPr>
          <a:xfrm>
            <a:off x="838200" y="343322"/>
            <a:ext cx="10515600" cy="915287"/>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entury Gothic" panose="020B0502020202020204" pitchFamily="34" charset="0"/>
              </a:rPr>
              <a:t>EMPIRICAL APPROACH</a:t>
            </a:r>
            <a:br>
              <a:rPr lang="en-US" dirty="0">
                <a:latin typeface="Century Gothic" panose="020B0502020202020204" pitchFamily="34" charset="0"/>
              </a:rPr>
            </a:br>
            <a:endParaRPr lang="en-US" dirty="0">
              <a:latin typeface="Century Gothic" panose="020B0502020202020204" pitchFamily="34" charset="0"/>
            </a:endParaRPr>
          </a:p>
        </p:txBody>
      </p:sp>
      <p:sp>
        <p:nvSpPr>
          <p:cNvPr id="7" name="TextBox 6">
            <a:extLst>
              <a:ext uri="{FF2B5EF4-FFF2-40B4-BE49-F238E27FC236}">
                <a16:creationId xmlns:a16="http://schemas.microsoft.com/office/drawing/2014/main" id="{C8C55FFD-74D8-ED08-C719-A28FFF9B24FD}"/>
              </a:ext>
            </a:extLst>
          </p:cNvPr>
          <p:cNvSpPr txBox="1"/>
          <p:nvPr/>
        </p:nvSpPr>
        <p:spPr>
          <a:xfrm>
            <a:off x="3684494" y="1593888"/>
            <a:ext cx="7906872" cy="4462760"/>
          </a:xfrm>
          <a:prstGeom prst="rect">
            <a:avLst/>
          </a:prstGeom>
          <a:noFill/>
        </p:spPr>
        <p:txBody>
          <a:bodyPr wrap="square" lIns="91440" tIns="45720" rIns="91440" bIns="45720" rtlCol="0" anchor="t">
            <a:spAutoFit/>
          </a:bodyPr>
          <a:lstStyle/>
          <a:p>
            <a:pPr eaLnBrk="0" fontAlgn="base" hangingPunct="0">
              <a:spcBef>
                <a:spcPct val="0"/>
              </a:spcBef>
              <a:spcAft>
                <a:spcPct val="0"/>
              </a:spcAft>
            </a:pPr>
            <a:r>
              <a:rPr lang="en-US" b="1" dirty="0"/>
              <a:t>Target Variable Identification</a:t>
            </a:r>
            <a:r>
              <a:rPr lang="en-US" dirty="0"/>
              <a:t>:</a:t>
            </a:r>
          </a:p>
          <a:p>
            <a:pPr eaLnBrk="0" fontAlgn="base" hangingPunct="0">
              <a:spcBef>
                <a:spcPct val="0"/>
              </a:spcBef>
              <a:spcAft>
                <a:spcPct val="0"/>
              </a:spcAft>
            </a:pPr>
            <a:r>
              <a:rPr lang="en-US" dirty="0"/>
              <a:t> </a:t>
            </a:r>
            <a:r>
              <a:rPr lang="en-US" b="1" dirty="0">
                <a:solidFill>
                  <a:srgbClr val="C00000"/>
                </a:solidFill>
              </a:rPr>
              <a:t>MEDV</a:t>
            </a:r>
            <a:r>
              <a:rPr lang="en-US" dirty="0"/>
              <a:t> Median value of owner-occupied homes in $1000’s</a:t>
            </a:r>
            <a:endParaRPr lang="en-US" dirty="0">
              <a:cs typeface="Calibri"/>
            </a:endParaRPr>
          </a:p>
          <a:p>
            <a:pPr lvl="0" eaLnBrk="0" fontAlgn="base" hangingPunct="0">
              <a:spcBef>
                <a:spcPct val="0"/>
              </a:spcBef>
              <a:spcAft>
                <a:spcPct val="0"/>
              </a:spcAft>
            </a:pPr>
            <a:endParaRPr lang="en-US" dirty="0"/>
          </a:p>
          <a:p>
            <a:pPr fontAlgn="base"/>
            <a:r>
              <a:rPr lang="en-US" b="1" dirty="0"/>
              <a:t>Independent Variables: </a:t>
            </a:r>
            <a:endParaRPr lang="en-US" b="1" dirty="0">
              <a:cs typeface="Calibri"/>
            </a:endParaRPr>
          </a:p>
          <a:p>
            <a:pPr fontAlgn="base"/>
            <a:r>
              <a:rPr lang="en-US" b="1" dirty="0">
                <a:solidFill>
                  <a:srgbClr val="C00000"/>
                </a:solidFill>
              </a:rPr>
              <a:t>CRIM</a:t>
            </a:r>
            <a:r>
              <a:rPr lang="en-US" dirty="0"/>
              <a:t> per capita crime rate by town</a:t>
            </a:r>
            <a:endParaRPr lang="en-US" dirty="0">
              <a:cs typeface="Calibri"/>
            </a:endParaRPr>
          </a:p>
          <a:p>
            <a:pPr fontAlgn="base"/>
            <a:r>
              <a:rPr lang="en-US" b="1" dirty="0">
                <a:solidFill>
                  <a:srgbClr val="C00000"/>
                </a:solidFill>
              </a:rPr>
              <a:t>DIS</a:t>
            </a:r>
            <a:r>
              <a:rPr lang="en-US" dirty="0"/>
              <a:t> weighted distances to five Boston employment centers</a:t>
            </a:r>
            <a:endParaRPr lang="en-US" dirty="0">
              <a:cs typeface="Calibri"/>
            </a:endParaRPr>
          </a:p>
          <a:p>
            <a:pPr fontAlgn="base"/>
            <a:r>
              <a:rPr lang="en-US" b="1" dirty="0">
                <a:solidFill>
                  <a:srgbClr val="C00000"/>
                </a:solidFill>
              </a:rPr>
              <a:t>RAD</a:t>
            </a:r>
            <a:r>
              <a:rPr lang="en-US" dirty="0"/>
              <a:t> index of accessibility to radial highways</a:t>
            </a:r>
            <a:endParaRPr lang="en-US" dirty="0">
              <a:cs typeface="Calibri"/>
            </a:endParaRPr>
          </a:p>
          <a:p>
            <a:pPr fontAlgn="base"/>
            <a:r>
              <a:rPr lang="en-US" b="1" dirty="0">
                <a:solidFill>
                  <a:srgbClr val="C00000"/>
                </a:solidFill>
              </a:rPr>
              <a:t>INDUS</a:t>
            </a:r>
            <a:r>
              <a:rPr lang="en-US" dirty="0"/>
              <a:t> proportion of non-retail business acres per town</a:t>
            </a:r>
            <a:endParaRPr lang="en-US" dirty="0">
              <a:cs typeface="Calibri"/>
            </a:endParaRPr>
          </a:p>
          <a:p>
            <a:pPr fontAlgn="base"/>
            <a:r>
              <a:rPr lang="en-US" b="1" dirty="0">
                <a:solidFill>
                  <a:srgbClr val="C00000"/>
                </a:solidFill>
              </a:rPr>
              <a:t>TAX </a:t>
            </a:r>
            <a:r>
              <a:rPr lang="en-US" dirty="0"/>
              <a:t>full-value property-tax rate per $10,000</a:t>
            </a:r>
            <a:endParaRPr lang="en-US" dirty="0">
              <a:cs typeface="Calibri"/>
            </a:endParaRPr>
          </a:p>
          <a:p>
            <a:pPr fontAlgn="base"/>
            <a:endParaRPr lang="en-US" dirty="0">
              <a:cs typeface="Calibri"/>
            </a:endParaRPr>
          </a:p>
          <a:p>
            <a:pPr eaLnBrk="0" fontAlgn="base" hangingPunct="0">
              <a:spcBef>
                <a:spcPct val="0"/>
              </a:spcBef>
              <a:spcAft>
                <a:spcPct val="0"/>
              </a:spcAft>
            </a:pPr>
            <a:r>
              <a:rPr lang="en-US" b="1" dirty="0"/>
              <a:t>Initial Multiple Regression Model: </a:t>
            </a:r>
            <a:endParaRPr lang="en-US" b="1" dirty="0">
              <a:cs typeface="Calibri"/>
            </a:endParaRPr>
          </a:p>
          <a:p>
            <a:pPr eaLnBrk="0" fontAlgn="base" hangingPunct="0">
              <a:spcBef>
                <a:spcPct val="0"/>
              </a:spcBef>
              <a:spcAft>
                <a:spcPct val="0"/>
              </a:spcAft>
            </a:pPr>
            <a:r>
              <a:rPr lang="en-US" sz="1400" dirty="0"/>
              <a:t>MEDV= </a:t>
            </a:r>
            <a:r>
              <a:rPr lang="en-US" sz="1400" dirty="0">
                <a:ea typeface="+mn-lt"/>
                <a:cs typeface="+mn-lt"/>
              </a:rPr>
              <a:t>CRIM + ZN + INDUS + CHAS + RM + AGE + DIS + RAD + TAX + PTRATIO</a:t>
            </a:r>
          </a:p>
          <a:p>
            <a:pPr eaLnBrk="0" fontAlgn="base" hangingPunct="0">
              <a:spcBef>
                <a:spcPct val="0"/>
              </a:spcBef>
              <a:spcAft>
                <a:spcPct val="0"/>
              </a:spcAft>
            </a:pPr>
            <a:endParaRPr lang="en-US" b="1" dirty="0">
              <a:cs typeface="Calibri"/>
            </a:endParaRPr>
          </a:p>
          <a:p>
            <a:pPr lvl="0" eaLnBrk="0" fontAlgn="base" hangingPunct="0">
              <a:spcBef>
                <a:spcPct val="0"/>
              </a:spcBef>
              <a:spcAft>
                <a:spcPct val="0"/>
              </a:spcAft>
            </a:pPr>
            <a:r>
              <a:rPr lang="en-US" b="1" dirty="0"/>
              <a:t>Model Summary</a:t>
            </a:r>
            <a:endParaRPr lang="en-US" b="1" dirty="0">
              <a:cs typeface="Calibri"/>
            </a:endParaRPr>
          </a:p>
          <a:p>
            <a:pPr eaLnBrk="0" fontAlgn="base" hangingPunct="0">
              <a:spcBef>
                <a:spcPct val="0"/>
              </a:spcBef>
              <a:spcAft>
                <a:spcPct val="0"/>
              </a:spcAft>
            </a:pPr>
            <a:r>
              <a:rPr lang="en-US" dirty="0"/>
              <a:t> </a:t>
            </a:r>
            <a:r>
              <a:rPr lang="en-US" altLang="en-US" dirty="0"/>
              <a:t> </a:t>
            </a:r>
            <a:endParaRPr lang="en-US" altLang="en-US" dirty="0">
              <a:cs typeface="Calibri"/>
            </a:endParaRPr>
          </a:p>
          <a:p>
            <a:pPr eaLnBrk="0" fontAlgn="base" hangingPunct="0">
              <a:spcBef>
                <a:spcPct val="0"/>
              </a:spcBef>
              <a:spcAft>
                <a:spcPct val="0"/>
              </a:spcAft>
            </a:pPr>
            <a:endParaRPr lang="en-US" altLang="en-US" dirty="0">
              <a:cs typeface="Calibri"/>
            </a:endParaRPr>
          </a:p>
        </p:txBody>
      </p:sp>
      <p:sp>
        <p:nvSpPr>
          <p:cNvPr id="2" name="Title 1">
            <a:extLst>
              <a:ext uri="{FF2B5EF4-FFF2-40B4-BE49-F238E27FC236}">
                <a16:creationId xmlns:a16="http://schemas.microsoft.com/office/drawing/2014/main" id="{5CADD8C7-0A5D-348F-8696-E7042CE7D0C3}"/>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latin typeface="Century Gothic" panose="020B0502020202020204" pitchFamily="34" charset="0"/>
              </a:rPr>
              <a:t>Data Summary </a:t>
            </a:r>
            <a:r>
              <a:rPr lang="en-US" sz="1100" dirty="0">
                <a:solidFill>
                  <a:schemeClr val="bg2"/>
                </a:solidFill>
                <a:latin typeface="Century Gothic" panose="020B0502020202020204" pitchFamily="34" charset="0"/>
              </a:rPr>
              <a:t>/Visualization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p:spTree>
    <p:extLst>
      <p:ext uri="{BB962C8B-B14F-4D97-AF65-F5344CB8AC3E}">
        <p14:creationId xmlns:p14="http://schemas.microsoft.com/office/powerpoint/2010/main" val="338404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A0FBF1-75FE-4938-9097-421342EC7C6D}"/>
              </a:ext>
            </a:extLst>
          </p:cNvPr>
          <p:cNvSpPr txBox="1"/>
          <p:nvPr/>
        </p:nvSpPr>
        <p:spPr>
          <a:xfrm>
            <a:off x="0" y="796944"/>
            <a:ext cx="12192000" cy="923330"/>
          </a:xfrm>
          <a:prstGeom prst="rect">
            <a:avLst/>
          </a:prstGeom>
          <a:noFill/>
        </p:spPr>
        <p:txBody>
          <a:bodyPr wrap="square" rtlCol="0">
            <a:spAutoFit/>
          </a:bodyPr>
          <a:lstStyle/>
          <a:p>
            <a:pPr lvl="0" algn="ctr" eaLnBrk="0" fontAlgn="base" hangingPunct="0">
              <a:spcBef>
                <a:spcPct val="0"/>
              </a:spcBef>
              <a:spcAft>
                <a:spcPct val="0"/>
              </a:spcAft>
            </a:pPr>
            <a:endParaRPr lang="en-US"/>
          </a:p>
          <a:p>
            <a:pPr lvl="0" algn="ctr" eaLnBrk="0" fontAlgn="base" hangingPunct="0">
              <a:spcBef>
                <a:spcPct val="0"/>
              </a:spcBef>
              <a:spcAft>
                <a:spcPct val="0"/>
              </a:spcAft>
            </a:pPr>
            <a:r>
              <a:rPr lang="en-US"/>
              <a:t> </a:t>
            </a:r>
            <a:r>
              <a:rPr lang="en-US" altLang="en-US"/>
              <a:t> </a:t>
            </a:r>
          </a:p>
          <a:p>
            <a:pPr lvl="0" algn="ctr" eaLnBrk="0" fontAlgn="base" hangingPunct="0">
              <a:spcBef>
                <a:spcPct val="0"/>
              </a:spcBef>
              <a:spcAft>
                <a:spcPct val="0"/>
              </a:spcAft>
            </a:pPr>
            <a:r>
              <a:rPr lang="en-US" altLang="en-US"/>
              <a:t> </a:t>
            </a:r>
            <a:endParaRPr lang="en-US" altLang="en-US" dirty="0"/>
          </a:p>
        </p:txBody>
      </p:sp>
      <p:sp>
        <p:nvSpPr>
          <p:cNvPr id="42" name="Title 1">
            <a:extLst>
              <a:ext uri="{FF2B5EF4-FFF2-40B4-BE49-F238E27FC236}">
                <a16:creationId xmlns:a16="http://schemas.microsoft.com/office/drawing/2014/main" id="{CB49194B-D324-504E-4C5B-6E72D932D260}"/>
              </a:ext>
            </a:extLst>
          </p:cNvPr>
          <p:cNvSpPr txBox="1">
            <a:spLocks/>
          </p:cNvSpPr>
          <p:nvPr/>
        </p:nvSpPr>
        <p:spPr>
          <a:xfrm>
            <a:off x="5799806" y="-264450"/>
            <a:ext cx="7648524" cy="24832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entury Gothic" panose="020B0502020202020204" pitchFamily="34" charset="0"/>
              </a:rPr>
              <a:t>Initial Multiple</a:t>
            </a:r>
          </a:p>
          <a:p>
            <a:pPr algn="ctr"/>
            <a:r>
              <a:rPr lang="en-US" sz="3600" dirty="0">
                <a:latin typeface="Century Gothic" panose="020B0502020202020204" pitchFamily="34" charset="0"/>
              </a:rPr>
              <a:t> Regression Model</a:t>
            </a:r>
            <a:r>
              <a:rPr lang="en-US" sz="3600" b="1" dirty="0"/>
              <a:t> </a:t>
            </a:r>
            <a:br>
              <a:rPr lang="en-US" sz="3600" dirty="0">
                <a:latin typeface="Century Gothic" panose="020B0502020202020204" pitchFamily="34" charset="0"/>
              </a:rPr>
            </a:br>
            <a:endParaRPr lang="en-US" sz="3600" dirty="0">
              <a:latin typeface="Century Gothic" panose="020B0502020202020204" pitchFamily="34" charset="0"/>
            </a:endParaRPr>
          </a:p>
        </p:txBody>
      </p:sp>
      <p:pic>
        <p:nvPicPr>
          <p:cNvPr id="8" name="Picture 7" descr="Text&#10;&#10;Description automatically generated">
            <a:extLst>
              <a:ext uri="{FF2B5EF4-FFF2-40B4-BE49-F238E27FC236}">
                <a16:creationId xmlns:a16="http://schemas.microsoft.com/office/drawing/2014/main" id="{18A79F91-6A2A-A15A-A45E-F75980D34E53}"/>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tretch>
            <a:fillRect/>
          </a:stretch>
        </p:blipFill>
        <p:spPr>
          <a:xfrm>
            <a:off x="0" y="-950"/>
            <a:ext cx="7272775" cy="6858000"/>
          </a:xfrm>
          <a:prstGeom prst="rect">
            <a:avLst/>
          </a:prstGeom>
        </p:spPr>
      </p:pic>
      <p:sp>
        <p:nvSpPr>
          <p:cNvPr id="9" name="Title 1">
            <a:extLst>
              <a:ext uri="{FF2B5EF4-FFF2-40B4-BE49-F238E27FC236}">
                <a16:creationId xmlns:a16="http://schemas.microsoft.com/office/drawing/2014/main" id="{48E333C7-9DA9-676B-5678-B7F8E16730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Data Summary /Visualization</a:t>
            </a:r>
          </a:p>
          <a:p>
            <a:r>
              <a:rPr lang="en-US" sz="1100" dirty="0">
                <a:solidFill>
                  <a:schemeClr val="bg2"/>
                </a:solidFill>
                <a:latin typeface="Century Gothic" panose="020B0502020202020204" pitchFamily="34" charset="0"/>
              </a:rPr>
              <a:t> /Limitations of Data /</a:t>
            </a:r>
            <a:r>
              <a:rPr lang="en-US" sz="1100" dirty="0">
                <a:latin typeface="Century Gothic" panose="020B0502020202020204" pitchFamily="34" charset="0"/>
              </a:rPr>
              <a:t>Various Attempted Models </a:t>
            </a:r>
            <a:r>
              <a:rPr lang="en-US" sz="1100" dirty="0">
                <a:solidFill>
                  <a:schemeClr val="bg2"/>
                </a:solidFill>
                <a:latin typeface="Century Gothic" panose="020B0502020202020204" pitchFamily="34" charset="0"/>
              </a:rPr>
              <a:t>/Interpretation /Conclusion /Possible Alternatives  </a:t>
            </a:r>
          </a:p>
          <a:p>
            <a:pPr algn="ctr"/>
            <a:r>
              <a:rPr lang="en-US" sz="1800" dirty="0">
                <a:solidFill>
                  <a:schemeClr val="bg2"/>
                </a:solidFill>
              </a:rPr>
              <a:t> </a:t>
            </a:r>
          </a:p>
          <a:p>
            <a:pPr algn="ctr"/>
            <a:endParaRPr lang="en-US" sz="1800" dirty="0"/>
          </a:p>
        </p:txBody>
      </p:sp>
      <p:sp>
        <p:nvSpPr>
          <p:cNvPr id="10" name="Rectangle 9">
            <a:extLst>
              <a:ext uri="{FF2B5EF4-FFF2-40B4-BE49-F238E27FC236}">
                <a16:creationId xmlns:a16="http://schemas.microsoft.com/office/drawing/2014/main" id="{EBDF6885-537E-7A84-B50D-13C6B8E7775B}"/>
              </a:ext>
            </a:extLst>
          </p:cNvPr>
          <p:cNvSpPr/>
          <p:nvPr/>
        </p:nvSpPr>
        <p:spPr>
          <a:xfrm>
            <a:off x="2561" y="2654771"/>
            <a:ext cx="5459506" cy="245359"/>
          </a:xfrm>
          <a:prstGeom prst="rect">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DE525B-B9EA-D6A1-7319-DD8AC9FDAE04}"/>
              </a:ext>
            </a:extLst>
          </p:cNvPr>
          <p:cNvSpPr/>
          <p:nvPr/>
        </p:nvSpPr>
        <p:spPr>
          <a:xfrm>
            <a:off x="0" y="3622940"/>
            <a:ext cx="5459506" cy="733907"/>
          </a:xfrm>
          <a:prstGeom prst="rect">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9A40DB5-6CF3-1F20-F72D-EA1B8766C420}"/>
              </a:ext>
            </a:extLst>
          </p:cNvPr>
          <p:cNvSpPr/>
          <p:nvPr/>
        </p:nvSpPr>
        <p:spPr>
          <a:xfrm>
            <a:off x="0" y="4813694"/>
            <a:ext cx="5459506" cy="306304"/>
          </a:xfrm>
          <a:prstGeom prst="rect">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ABEC74B5-222E-E892-0E61-E0E2835698C4}"/>
              </a:ext>
            </a:extLst>
          </p:cNvPr>
          <p:cNvCxnSpPr/>
          <p:nvPr/>
        </p:nvCxnSpPr>
        <p:spPr>
          <a:xfrm>
            <a:off x="5607424" y="2781668"/>
            <a:ext cx="2151529" cy="0"/>
          </a:xfrm>
          <a:prstGeom prst="straightConnector1">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930E5C1-8536-F2B9-4743-8ED6F8D42257}"/>
              </a:ext>
            </a:extLst>
          </p:cNvPr>
          <p:cNvCxnSpPr/>
          <p:nvPr/>
        </p:nvCxnSpPr>
        <p:spPr>
          <a:xfrm>
            <a:off x="5553636" y="3749856"/>
            <a:ext cx="2151529" cy="0"/>
          </a:xfrm>
          <a:prstGeom prst="straightConnector1">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CF47D82-C7F3-E264-E90F-ACBCDCF65869}"/>
              </a:ext>
            </a:extLst>
          </p:cNvPr>
          <p:cNvCxnSpPr/>
          <p:nvPr/>
        </p:nvCxnSpPr>
        <p:spPr>
          <a:xfrm>
            <a:off x="5553636" y="4946645"/>
            <a:ext cx="2151529" cy="0"/>
          </a:xfrm>
          <a:prstGeom prst="straightConnector1">
            <a:avLst/>
          </a:prstGeom>
          <a:ln w="38100">
            <a:solidFill>
              <a:srgbClr val="92D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163DEFC-23C0-30BE-1A5F-A22D35F49485}"/>
              </a:ext>
            </a:extLst>
          </p:cNvPr>
          <p:cNvSpPr txBox="1"/>
          <p:nvPr/>
        </p:nvSpPr>
        <p:spPr>
          <a:xfrm>
            <a:off x="7705165" y="1290550"/>
            <a:ext cx="4155141" cy="6001643"/>
          </a:xfrm>
          <a:prstGeom prst="rect">
            <a:avLst/>
          </a:prstGeom>
          <a:noFill/>
        </p:spPr>
        <p:txBody>
          <a:bodyPr wrap="square" lIns="91440" tIns="45720" rIns="91440" bIns="45720" rtlCol="0" anchor="t">
            <a:spAutoFit/>
          </a:bodyPr>
          <a:lstStyle/>
          <a:p>
            <a:pPr fontAlgn="base"/>
            <a:r>
              <a:rPr lang="en-US" b="1" dirty="0"/>
              <a:t>Considered Independent Variable significant values </a:t>
            </a:r>
          </a:p>
          <a:p>
            <a:pPr fontAlgn="base"/>
            <a:r>
              <a:rPr lang="en-US" sz="1600" b="1" dirty="0"/>
              <a:t>(***)</a:t>
            </a:r>
            <a:r>
              <a:rPr lang="en-US" sz="1600" b="1" dirty="0">
                <a:solidFill>
                  <a:srgbClr val="C00000"/>
                </a:solidFill>
              </a:rPr>
              <a:t>CRIM</a:t>
            </a:r>
            <a:r>
              <a:rPr lang="en-US" sz="1600" dirty="0"/>
              <a:t> per capita crime rate by town</a:t>
            </a:r>
            <a:endParaRPr lang="en-US" sz="1600" dirty="0">
              <a:cs typeface="Calibri"/>
            </a:endParaRPr>
          </a:p>
          <a:p>
            <a:pPr fontAlgn="base"/>
            <a:r>
              <a:rPr lang="en-US" sz="1600" b="1" dirty="0"/>
              <a:t>(***) </a:t>
            </a:r>
            <a:r>
              <a:rPr lang="en-US" sz="1600" b="1" dirty="0">
                <a:solidFill>
                  <a:srgbClr val="C00000"/>
                </a:solidFill>
              </a:rPr>
              <a:t>DIS</a:t>
            </a:r>
            <a:r>
              <a:rPr lang="en-US" sz="1600" dirty="0"/>
              <a:t> weighted distances to five Boston employment centers</a:t>
            </a:r>
            <a:endParaRPr lang="en-US" sz="1600" dirty="0">
              <a:cs typeface="Calibri"/>
            </a:endParaRPr>
          </a:p>
          <a:p>
            <a:pPr fontAlgn="base"/>
            <a:r>
              <a:rPr lang="en-US" sz="1600" b="1" dirty="0"/>
              <a:t>(.) </a:t>
            </a:r>
            <a:r>
              <a:rPr lang="en-US" sz="1600" b="1" dirty="0">
                <a:solidFill>
                  <a:srgbClr val="C00000"/>
                </a:solidFill>
              </a:rPr>
              <a:t>RAD</a:t>
            </a:r>
            <a:r>
              <a:rPr lang="en-US" sz="1600" dirty="0"/>
              <a:t> index of accessibility to radial highways</a:t>
            </a:r>
            <a:endParaRPr lang="en-US" sz="1600" dirty="0">
              <a:cs typeface="Calibri"/>
            </a:endParaRPr>
          </a:p>
          <a:p>
            <a:pPr fontAlgn="base"/>
            <a:r>
              <a:rPr lang="en-US" sz="1600" b="1" dirty="0"/>
              <a:t>(.) </a:t>
            </a:r>
            <a:r>
              <a:rPr lang="en-US" sz="1600" b="1" dirty="0">
                <a:solidFill>
                  <a:srgbClr val="C00000"/>
                </a:solidFill>
              </a:rPr>
              <a:t>INDUS</a:t>
            </a:r>
            <a:r>
              <a:rPr lang="en-US" sz="1600" dirty="0"/>
              <a:t> proportion of non-retail business acres per town</a:t>
            </a:r>
            <a:endParaRPr lang="en-US" sz="1600" dirty="0">
              <a:cs typeface="Calibri"/>
            </a:endParaRPr>
          </a:p>
          <a:p>
            <a:pPr fontAlgn="base"/>
            <a:r>
              <a:rPr lang="en-US" sz="1600" b="1" dirty="0"/>
              <a:t>(**) </a:t>
            </a:r>
            <a:r>
              <a:rPr lang="en-US" sz="1600" b="1" dirty="0">
                <a:solidFill>
                  <a:srgbClr val="C00000"/>
                </a:solidFill>
              </a:rPr>
              <a:t>TAX </a:t>
            </a:r>
            <a:r>
              <a:rPr lang="en-US" sz="1600" dirty="0"/>
              <a:t>full-value property-tax rate per $10,000</a:t>
            </a:r>
            <a:endParaRPr lang="en-US" sz="1600" dirty="0">
              <a:cs typeface="Calibri"/>
            </a:endParaRPr>
          </a:p>
          <a:p>
            <a:pPr fontAlgn="base"/>
            <a:endParaRPr lang="en-US" dirty="0">
              <a:cs typeface="Calibri"/>
            </a:endParaRPr>
          </a:p>
          <a:p>
            <a:pPr eaLnBrk="0" fontAlgn="base" hangingPunct="0">
              <a:spcBef>
                <a:spcPct val="0"/>
              </a:spcBef>
              <a:spcAft>
                <a:spcPct val="0"/>
              </a:spcAft>
            </a:pPr>
            <a:r>
              <a:rPr lang="en-US" b="1" dirty="0"/>
              <a:t>Should Consider these variables with better significance</a:t>
            </a:r>
          </a:p>
          <a:p>
            <a:pPr fontAlgn="base"/>
            <a:r>
              <a:rPr lang="en-US" sz="1400" b="1" dirty="0">
                <a:solidFill>
                  <a:schemeClr val="bg1">
                    <a:lumMod val="65000"/>
                  </a:schemeClr>
                </a:solidFill>
              </a:rPr>
              <a:t>(***)CRIM</a:t>
            </a:r>
            <a:r>
              <a:rPr lang="en-US" sz="1400" dirty="0">
                <a:solidFill>
                  <a:schemeClr val="bg1">
                    <a:lumMod val="65000"/>
                  </a:schemeClr>
                </a:solidFill>
              </a:rPr>
              <a:t> per capita crime rate by town</a:t>
            </a:r>
            <a:endParaRPr lang="en-US" sz="1400" dirty="0">
              <a:solidFill>
                <a:schemeClr val="bg1">
                  <a:lumMod val="65000"/>
                </a:schemeClr>
              </a:solidFill>
              <a:cs typeface="Calibri"/>
            </a:endParaRPr>
          </a:p>
          <a:p>
            <a:pPr fontAlgn="base"/>
            <a:r>
              <a:rPr lang="en-US" sz="1400" b="1" dirty="0">
                <a:solidFill>
                  <a:schemeClr val="bg1">
                    <a:lumMod val="65000"/>
                  </a:schemeClr>
                </a:solidFill>
              </a:rPr>
              <a:t>(***) DIS</a:t>
            </a:r>
            <a:r>
              <a:rPr lang="en-US" sz="1400" dirty="0">
                <a:solidFill>
                  <a:schemeClr val="bg1">
                    <a:lumMod val="65000"/>
                  </a:schemeClr>
                </a:solidFill>
              </a:rPr>
              <a:t> weighted distances to five Boston employment centers</a:t>
            </a:r>
            <a:endParaRPr lang="en-US" sz="1400" dirty="0">
              <a:solidFill>
                <a:schemeClr val="bg1">
                  <a:lumMod val="65000"/>
                </a:schemeClr>
              </a:solidFill>
              <a:cs typeface="Calibri"/>
            </a:endParaRPr>
          </a:p>
          <a:p>
            <a:pPr fontAlgn="base"/>
            <a:r>
              <a:rPr lang="en-US" sz="1400" b="1" dirty="0"/>
              <a:t>(***) </a:t>
            </a:r>
            <a:r>
              <a:rPr lang="en-US" sz="1400" b="1" dirty="0">
                <a:solidFill>
                  <a:srgbClr val="C00000"/>
                </a:solidFill>
              </a:rPr>
              <a:t>RM</a:t>
            </a:r>
            <a:r>
              <a:rPr lang="en-US" sz="1400" dirty="0"/>
              <a:t> average number of rooms per dwelling</a:t>
            </a:r>
          </a:p>
          <a:p>
            <a:pPr fontAlgn="base"/>
            <a:r>
              <a:rPr lang="en-US" sz="1400" b="1" dirty="0"/>
              <a:t>(***) </a:t>
            </a:r>
            <a:r>
              <a:rPr lang="en-US" sz="1400" b="1" dirty="0">
                <a:solidFill>
                  <a:srgbClr val="C00000"/>
                </a:solidFill>
              </a:rPr>
              <a:t>AGE </a:t>
            </a:r>
            <a:r>
              <a:rPr lang="en-US" sz="1400" dirty="0"/>
              <a:t>proportion of owner-occupied units built prior to 1940 </a:t>
            </a:r>
          </a:p>
          <a:p>
            <a:pPr fontAlgn="base"/>
            <a:r>
              <a:rPr lang="en-US" sz="1400" b="1" dirty="0"/>
              <a:t>(***) </a:t>
            </a:r>
            <a:r>
              <a:rPr lang="en-US" sz="1400" b="1" dirty="0">
                <a:solidFill>
                  <a:srgbClr val="C00000"/>
                </a:solidFill>
              </a:rPr>
              <a:t>PTRATIO</a:t>
            </a:r>
            <a:r>
              <a:rPr lang="en-US" sz="1400" dirty="0"/>
              <a:t> pupil-teacher ratio by town</a:t>
            </a:r>
          </a:p>
          <a:p>
            <a:pPr fontAlgn="base"/>
            <a:endParaRPr lang="en-US" sz="1400" dirty="0"/>
          </a:p>
          <a:p>
            <a:pPr eaLnBrk="0" fontAlgn="base" hangingPunct="0">
              <a:spcBef>
                <a:spcPct val="0"/>
              </a:spcBef>
              <a:spcAft>
                <a:spcPct val="0"/>
              </a:spcAft>
            </a:pPr>
            <a:endParaRPr lang="en-US" b="1" dirty="0"/>
          </a:p>
          <a:p>
            <a:pPr eaLnBrk="0" fontAlgn="base" hangingPunct="0">
              <a:spcBef>
                <a:spcPct val="0"/>
              </a:spcBef>
              <a:spcAft>
                <a:spcPct val="0"/>
              </a:spcAft>
            </a:pPr>
            <a:endParaRPr lang="en-US" altLang="en-US" dirty="0">
              <a:cs typeface="Calibri"/>
            </a:endParaRPr>
          </a:p>
          <a:p>
            <a:pPr eaLnBrk="0" fontAlgn="base" hangingPunct="0">
              <a:spcBef>
                <a:spcPct val="0"/>
              </a:spcBef>
              <a:spcAft>
                <a:spcPct val="0"/>
              </a:spcAft>
            </a:pPr>
            <a:endParaRPr lang="en-US" altLang="en-US" dirty="0">
              <a:cs typeface="Calibri"/>
            </a:endParaRPr>
          </a:p>
        </p:txBody>
      </p:sp>
    </p:spTree>
    <p:extLst>
      <p:ext uri="{BB962C8B-B14F-4D97-AF65-F5344CB8AC3E}">
        <p14:creationId xmlns:p14="http://schemas.microsoft.com/office/powerpoint/2010/main" val="255864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2" grpId="0"/>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D3788A-4366-5475-91A5-02D4BEADE8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a:t>
            </a:r>
            <a:r>
              <a:rPr lang="en-US" sz="1100" dirty="0">
                <a:latin typeface="Century Gothic" panose="020B0502020202020204" pitchFamily="34" charset="0"/>
              </a:rPr>
              <a:t>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p:grpSp>
        <p:nvGrpSpPr>
          <p:cNvPr id="18" name="Group 17">
            <a:extLst>
              <a:ext uri="{FF2B5EF4-FFF2-40B4-BE49-F238E27FC236}">
                <a16:creationId xmlns:a16="http://schemas.microsoft.com/office/drawing/2014/main" id="{1E64F690-62E5-DE21-CE0C-A108D84DFD3C}"/>
              </a:ext>
            </a:extLst>
          </p:cNvPr>
          <p:cNvGrpSpPr/>
          <p:nvPr/>
        </p:nvGrpSpPr>
        <p:grpSpPr>
          <a:xfrm>
            <a:off x="838200" y="263994"/>
            <a:ext cx="10515600" cy="6352427"/>
            <a:chOff x="838200" y="263994"/>
            <a:chExt cx="10515600" cy="6352427"/>
          </a:xfrm>
        </p:grpSpPr>
        <p:grpSp>
          <p:nvGrpSpPr>
            <p:cNvPr id="17" name="Group 16">
              <a:extLst>
                <a:ext uri="{FF2B5EF4-FFF2-40B4-BE49-F238E27FC236}">
                  <a16:creationId xmlns:a16="http://schemas.microsoft.com/office/drawing/2014/main" id="{84E90744-535A-CF38-0AB1-464DF8C0CFBF}"/>
                </a:ext>
              </a:extLst>
            </p:cNvPr>
            <p:cNvGrpSpPr/>
            <p:nvPr/>
          </p:nvGrpSpPr>
          <p:grpSpPr>
            <a:xfrm>
              <a:off x="2367100" y="952469"/>
              <a:ext cx="7750286" cy="5663952"/>
              <a:chOff x="2367100" y="579926"/>
              <a:chExt cx="8269375" cy="6043302"/>
            </a:xfrm>
          </p:grpSpPr>
          <p:pic>
            <p:nvPicPr>
              <p:cNvPr id="14" name="Picture 13" descr="Chart, line chart&#10;&#10;Description automatically generated">
                <a:extLst>
                  <a:ext uri="{FF2B5EF4-FFF2-40B4-BE49-F238E27FC236}">
                    <a16:creationId xmlns:a16="http://schemas.microsoft.com/office/drawing/2014/main" id="{345A1A7A-F4E6-4A84-26D5-A3BE44236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429" y="579926"/>
                <a:ext cx="3466036" cy="2948312"/>
              </a:xfrm>
              <a:prstGeom prst="rect">
                <a:avLst/>
              </a:prstGeom>
            </p:spPr>
          </p:pic>
          <p:pic>
            <p:nvPicPr>
              <p:cNvPr id="10" name="Picture 9" descr="Chart, scatter chart&#10;&#10;Description automatically generated">
                <a:extLst>
                  <a:ext uri="{FF2B5EF4-FFF2-40B4-BE49-F238E27FC236}">
                    <a16:creationId xmlns:a16="http://schemas.microsoft.com/office/drawing/2014/main" id="{4A643EAF-3995-5834-0BCB-1B4B03E7A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100" y="3453442"/>
                <a:ext cx="3598912" cy="3061339"/>
              </a:xfrm>
              <a:prstGeom prst="rect">
                <a:avLst/>
              </a:prstGeom>
            </p:spPr>
          </p:pic>
          <p:pic>
            <p:nvPicPr>
              <p:cNvPr id="12" name="Picture 11" descr="Chart, scatter chart&#10;&#10;Description automatically generated">
                <a:extLst>
                  <a:ext uri="{FF2B5EF4-FFF2-40B4-BE49-F238E27FC236}">
                    <a16:creationId xmlns:a16="http://schemas.microsoft.com/office/drawing/2014/main" id="{AF97B829-E9CF-8E9A-E4BC-82DA4F396F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2419" y="3421413"/>
                <a:ext cx="3764056" cy="3201815"/>
              </a:xfrm>
              <a:prstGeom prst="rect">
                <a:avLst/>
              </a:prstGeom>
            </p:spPr>
          </p:pic>
          <p:pic>
            <p:nvPicPr>
              <p:cNvPr id="16" name="Picture 15" descr="Chart, scatter chart&#10;&#10;Description automatically generated">
                <a:extLst>
                  <a:ext uri="{FF2B5EF4-FFF2-40B4-BE49-F238E27FC236}">
                    <a16:creationId xmlns:a16="http://schemas.microsoft.com/office/drawing/2014/main" id="{F7A2D186-39EA-B0C4-287E-991F0264BD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1913" y="833595"/>
                <a:ext cx="3826234" cy="2694643"/>
              </a:xfrm>
              <a:prstGeom prst="rect">
                <a:avLst/>
              </a:prstGeom>
            </p:spPr>
          </p:pic>
        </p:grpSp>
        <p:sp>
          <p:nvSpPr>
            <p:cNvPr id="42" name="Title 1">
              <a:extLst>
                <a:ext uri="{FF2B5EF4-FFF2-40B4-BE49-F238E27FC236}">
                  <a16:creationId xmlns:a16="http://schemas.microsoft.com/office/drawing/2014/main" id="{CB49194B-D324-504E-4C5B-6E72D932D260}"/>
                </a:ext>
              </a:extLst>
            </p:cNvPr>
            <p:cNvSpPr txBox="1">
              <a:spLocks/>
            </p:cNvSpPr>
            <p:nvPr/>
          </p:nvSpPr>
          <p:spPr>
            <a:xfrm>
              <a:off x="838200" y="263994"/>
              <a:ext cx="10515600" cy="915287"/>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entury Gothic" panose="020B0502020202020204" pitchFamily="34" charset="0"/>
                </a:rPr>
                <a:t>VISUALIZATION</a:t>
              </a:r>
              <a:br>
                <a:rPr lang="en-US" dirty="0">
                  <a:latin typeface="Century Gothic" panose="020B0502020202020204" pitchFamily="34" charset="0"/>
                </a:rPr>
              </a:br>
              <a:endParaRPr lang="en-US" dirty="0">
                <a:latin typeface="Century Gothic" panose="020B0502020202020204" pitchFamily="34" charset="0"/>
              </a:endParaRPr>
            </a:p>
          </p:txBody>
        </p:sp>
        <p:sp>
          <p:nvSpPr>
            <p:cNvPr id="8" name="TextBox 7">
              <a:extLst>
                <a:ext uri="{FF2B5EF4-FFF2-40B4-BE49-F238E27FC236}">
                  <a16:creationId xmlns:a16="http://schemas.microsoft.com/office/drawing/2014/main" id="{1FCCD80E-323F-F1AA-0E59-939ADF13A514}"/>
                </a:ext>
              </a:extLst>
            </p:cNvPr>
            <p:cNvSpPr txBox="1"/>
            <p:nvPr/>
          </p:nvSpPr>
          <p:spPr>
            <a:xfrm>
              <a:off x="3531138" y="721637"/>
              <a:ext cx="6259606" cy="461665"/>
            </a:xfrm>
            <a:prstGeom prst="rect">
              <a:avLst/>
            </a:prstGeom>
            <a:noFill/>
          </p:spPr>
          <p:txBody>
            <a:bodyPr wrap="square">
              <a:spAutoFit/>
            </a:bodyPr>
            <a:lstStyle/>
            <a:p>
              <a:pPr algn="ctr"/>
              <a:r>
                <a:rPr lang="en-US" sz="2400" dirty="0">
                  <a:solidFill>
                    <a:srgbClr val="C00000"/>
                  </a:solidFill>
                </a:rPr>
                <a:t>Reviewing Diagnostic Model </a:t>
              </a:r>
            </a:p>
          </p:txBody>
        </p:sp>
      </p:grpSp>
    </p:spTree>
    <p:extLst>
      <p:ext uri="{BB962C8B-B14F-4D97-AF65-F5344CB8AC3E}">
        <p14:creationId xmlns:p14="http://schemas.microsoft.com/office/powerpoint/2010/main" val="45450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D3788A-4366-5475-91A5-02D4BEADE8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a:t>
            </a:r>
            <a:r>
              <a:rPr lang="en-US" sz="1100" dirty="0">
                <a:latin typeface="Century Gothic" panose="020B0502020202020204" pitchFamily="34" charset="0"/>
              </a:rPr>
              <a:t>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p:grpSp>
        <p:nvGrpSpPr>
          <p:cNvPr id="27" name="Group 26">
            <a:extLst>
              <a:ext uri="{FF2B5EF4-FFF2-40B4-BE49-F238E27FC236}">
                <a16:creationId xmlns:a16="http://schemas.microsoft.com/office/drawing/2014/main" id="{602C7AA8-42E7-19CC-0147-F123D21948E8}"/>
              </a:ext>
            </a:extLst>
          </p:cNvPr>
          <p:cNvGrpSpPr/>
          <p:nvPr/>
        </p:nvGrpSpPr>
        <p:grpSpPr>
          <a:xfrm>
            <a:off x="0" y="263994"/>
            <a:ext cx="12192000" cy="6541213"/>
            <a:chOff x="0" y="263994"/>
            <a:chExt cx="12192000" cy="6541213"/>
          </a:xfrm>
        </p:grpSpPr>
        <p:sp>
          <p:nvSpPr>
            <p:cNvPr id="4" name="TextBox 3">
              <a:extLst>
                <a:ext uri="{FF2B5EF4-FFF2-40B4-BE49-F238E27FC236}">
                  <a16:creationId xmlns:a16="http://schemas.microsoft.com/office/drawing/2014/main" id="{36A0FBF1-75FE-4938-9097-421342EC7C6D}"/>
                </a:ext>
              </a:extLst>
            </p:cNvPr>
            <p:cNvSpPr txBox="1"/>
            <p:nvPr/>
          </p:nvSpPr>
          <p:spPr>
            <a:xfrm>
              <a:off x="0" y="796944"/>
              <a:ext cx="12192000" cy="1015663"/>
            </a:xfrm>
            <a:prstGeom prst="rect">
              <a:avLst/>
            </a:prstGeom>
            <a:noFill/>
          </p:spPr>
          <p:txBody>
            <a:bodyPr wrap="square" rtlCol="0">
              <a:spAutoFit/>
            </a:bodyPr>
            <a:lstStyle/>
            <a:p>
              <a:pPr lvl="0" algn="ctr" eaLnBrk="0" fontAlgn="base" hangingPunct="0">
                <a:spcBef>
                  <a:spcPct val="0"/>
                </a:spcBef>
                <a:spcAft>
                  <a:spcPct val="0"/>
                </a:spcAft>
              </a:pPr>
              <a:r>
                <a:rPr lang="en-US" altLang="en-US" sz="2400" dirty="0">
                  <a:solidFill>
                    <a:srgbClr val="C00000"/>
                  </a:solidFill>
                </a:rPr>
                <a:t>REGRESSION DIAGNOSTICS</a:t>
              </a:r>
              <a:endParaRPr lang="en-US" dirty="0"/>
            </a:p>
            <a:p>
              <a:pPr lvl="0" algn="ctr" eaLnBrk="0" fontAlgn="base" hangingPunct="0">
                <a:spcBef>
                  <a:spcPct val="0"/>
                </a:spcBef>
                <a:spcAft>
                  <a:spcPct val="0"/>
                </a:spcAft>
              </a:pPr>
              <a:r>
                <a:rPr lang="en-US" dirty="0"/>
                <a:t> </a:t>
              </a:r>
              <a:r>
                <a:rPr lang="en-US" altLang="en-US" dirty="0"/>
                <a:t> </a:t>
              </a:r>
            </a:p>
            <a:p>
              <a:pPr lvl="0" algn="ctr" eaLnBrk="0" fontAlgn="base" hangingPunct="0">
                <a:spcBef>
                  <a:spcPct val="0"/>
                </a:spcBef>
                <a:spcAft>
                  <a:spcPct val="0"/>
                </a:spcAft>
              </a:pPr>
              <a:r>
                <a:rPr lang="en-US" altLang="en-US" dirty="0"/>
                <a:t> </a:t>
              </a:r>
            </a:p>
          </p:txBody>
        </p:sp>
        <p:grpSp>
          <p:nvGrpSpPr>
            <p:cNvPr id="26" name="Group 25">
              <a:extLst>
                <a:ext uri="{FF2B5EF4-FFF2-40B4-BE49-F238E27FC236}">
                  <a16:creationId xmlns:a16="http://schemas.microsoft.com/office/drawing/2014/main" id="{C4F05C78-09B7-7D37-24CA-09648922C564}"/>
                </a:ext>
              </a:extLst>
            </p:cNvPr>
            <p:cNvGrpSpPr/>
            <p:nvPr/>
          </p:nvGrpSpPr>
          <p:grpSpPr>
            <a:xfrm>
              <a:off x="333356" y="263994"/>
              <a:ext cx="11020444" cy="6541213"/>
              <a:chOff x="333356" y="263994"/>
              <a:chExt cx="11020444" cy="6541213"/>
            </a:xfrm>
          </p:grpSpPr>
          <p:sp>
            <p:nvSpPr>
              <p:cNvPr id="42" name="Title 1">
                <a:extLst>
                  <a:ext uri="{FF2B5EF4-FFF2-40B4-BE49-F238E27FC236}">
                    <a16:creationId xmlns:a16="http://schemas.microsoft.com/office/drawing/2014/main" id="{CB49194B-D324-504E-4C5B-6E72D932D260}"/>
                  </a:ext>
                </a:extLst>
              </p:cNvPr>
              <p:cNvSpPr txBox="1">
                <a:spLocks/>
              </p:cNvSpPr>
              <p:nvPr/>
            </p:nvSpPr>
            <p:spPr>
              <a:xfrm>
                <a:off x="838200" y="263994"/>
                <a:ext cx="10515600" cy="915287"/>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entury Gothic" panose="020B0502020202020204" pitchFamily="34" charset="0"/>
                  </a:rPr>
                  <a:t>VISUALIZATION</a:t>
                </a:r>
                <a:br>
                  <a:rPr lang="en-US" dirty="0">
                    <a:latin typeface="Century Gothic" panose="020B0502020202020204" pitchFamily="34" charset="0"/>
                  </a:rPr>
                </a:br>
                <a:endParaRPr lang="en-US" dirty="0">
                  <a:latin typeface="Century Gothic" panose="020B0502020202020204" pitchFamily="34" charset="0"/>
                </a:endParaRPr>
              </a:p>
            </p:txBody>
          </p:sp>
          <p:pic>
            <p:nvPicPr>
              <p:cNvPr id="8" name="Picture 7" descr="Chart, scatter chart">
                <a:extLst>
                  <a:ext uri="{FF2B5EF4-FFF2-40B4-BE49-F238E27FC236}">
                    <a16:creationId xmlns:a16="http://schemas.microsoft.com/office/drawing/2014/main" id="{B2209967-D82D-6139-57C4-27E992581E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56" y="1477106"/>
                <a:ext cx="5489868" cy="3866267"/>
              </a:xfrm>
              <a:prstGeom prst="rect">
                <a:avLst/>
              </a:prstGeom>
            </p:spPr>
          </p:pic>
          <p:sp>
            <p:nvSpPr>
              <p:cNvPr id="17" name="TextBox 16">
                <a:extLst>
                  <a:ext uri="{FF2B5EF4-FFF2-40B4-BE49-F238E27FC236}">
                    <a16:creationId xmlns:a16="http://schemas.microsoft.com/office/drawing/2014/main" id="{0C0C88CE-0BC1-B0B8-8B3B-FD504212677F}"/>
                  </a:ext>
                </a:extLst>
              </p:cNvPr>
              <p:cNvSpPr txBox="1"/>
              <p:nvPr/>
            </p:nvSpPr>
            <p:spPr>
              <a:xfrm>
                <a:off x="6561658" y="1712231"/>
                <a:ext cx="4792142" cy="2308324"/>
              </a:xfrm>
              <a:prstGeom prst="rect">
                <a:avLst/>
              </a:prstGeom>
              <a:noFill/>
            </p:spPr>
            <p:txBody>
              <a:bodyPr wrap="square" rtlCol="0">
                <a:spAutoFit/>
              </a:bodyPr>
              <a:lstStyle/>
              <a:p>
                <a:pPr lvl="0" algn="ctr" eaLnBrk="0" fontAlgn="base" hangingPunct="0">
                  <a:spcBef>
                    <a:spcPct val="0"/>
                  </a:spcBef>
                  <a:spcAft>
                    <a:spcPct val="0"/>
                  </a:spcAft>
                </a:pPr>
                <a:r>
                  <a:rPr lang="en-US" altLang="en-US" sz="2400" u="sng" dirty="0"/>
                  <a:t>INSIGHTS</a:t>
                </a:r>
              </a:p>
              <a:p>
                <a:pPr lvl="0" algn="ctr" eaLnBrk="0" fontAlgn="base" hangingPunct="0">
                  <a:spcBef>
                    <a:spcPct val="0"/>
                  </a:spcBef>
                  <a:spcAft>
                    <a:spcPct val="0"/>
                  </a:spcAft>
                </a:pPr>
                <a:endParaRPr lang="en-US" altLang="en-US" sz="1200" dirty="0"/>
              </a:p>
              <a:p>
                <a:pPr marL="342900" lvl="0" indent="-342900" algn="ctr" eaLnBrk="0" fontAlgn="base" hangingPunct="0">
                  <a:spcBef>
                    <a:spcPct val="0"/>
                  </a:spcBef>
                  <a:spcAft>
                    <a:spcPct val="0"/>
                  </a:spcAft>
                  <a:buFont typeface="Arial" panose="020B0604020202020204" pitchFamily="34" charset="0"/>
                  <a:buChar char="•"/>
                </a:pPr>
                <a:r>
                  <a:rPr lang="en-US" dirty="0"/>
                  <a:t>This plot shows residuals have linear / non-linear patterns. </a:t>
                </a:r>
              </a:p>
              <a:p>
                <a:pPr marL="342900" lvl="0" indent="-342900" algn="ctr" eaLnBrk="0" fontAlgn="base" hangingPunct="0">
                  <a:spcBef>
                    <a:spcPct val="0"/>
                  </a:spcBef>
                  <a:spcAft>
                    <a:spcPct val="0"/>
                  </a:spcAft>
                  <a:buFont typeface="Arial" panose="020B0604020202020204" pitchFamily="34" charset="0"/>
                  <a:buChar char="•"/>
                </a:pPr>
                <a:r>
                  <a:rPr lang="en-US" dirty="0"/>
                  <a:t>Preferable for equally spread residuals around a horizontal line without distinct patterns </a:t>
                </a:r>
                <a:r>
                  <a:rPr lang="en-US" altLang="en-US" dirty="0"/>
                  <a:t> </a:t>
                </a:r>
              </a:p>
              <a:p>
                <a:pPr lvl="0" algn="ctr" eaLnBrk="0" fontAlgn="base" hangingPunct="0">
                  <a:spcBef>
                    <a:spcPct val="0"/>
                  </a:spcBef>
                  <a:spcAft>
                    <a:spcPct val="0"/>
                  </a:spcAft>
                </a:pPr>
                <a:r>
                  <a:rPr lang="en-US" altLang="en-US" dirty="0"/>
                  <a:t> </a:t>
                </a:r>
              </a:p>
            </p:txBody>
          </p:sp>
          <p:sp>
            <p:nvSpPr>
              <p:cNvPr id="18" name="TextBox 17">
                <a:extLst>
                  <a:ext uri="{FF2B5EF4-FFF2-40B4-BE49-F238E27FC236}">
                    <a16:creationId xmlns:a16="http://schemas.microsoft.com/office/drawing/2014/main" id="{6C5E6F8F-0F4D-86DE-8ABC-96D0575060E6}"/>
                  </a:ext>
                </a:extLst>
              </p:cNvPr>
              <p:cNvSpPr txBox="1"/>
              <p:nvPr/>
            </p:nvSpPr>
            <p:spPr>
              <a:xfrm>
                <a:off x="4380574" y="3967657"/>
                <a:ext cx="4041059" cy="1477328"/>
              </a:xfrm>
              <a:prstGeom prst="rect">
                <a:avLst/>
              </a:prstGeom>
              <a:noFill/>
            </p:spPr>
            <p:txBody>
              <a:bodyPr wrap="square" rtlCol="0">
                <a:spAutoFit/>
              </a:bodyPr>
              <a:lstStyle/>
              <a:p>
                <a:pPr marL="342900" lvl="0" indent="-342900" algn="ctr" eaLnBrk="0" fontAlgn="base" hangingPunct="0">
                  <a:spcBef>
                    <a:spcPct val="0"/>
                  </a:spcBef>
                  <a:spcAft>
                    <a:spcPct val="0"/>
                  </a:spcAft>
                  <a:buFont typeface="Arial" panose="020B0604020202020204" pitchFamily="34" charset="0"/>
                  <a:buChar char="•"/>
                </a:pPr>
                <a:endParaRPr lang="en-US" dirty="0"/>
              </a:p>
              <a:p>
                <a:pPr lvl="0" algn="ctr" eaLnBrk="0" fontAlgn="base" hangingPunct="0">
                  <a:spcBef>
                    <a:spcPct val="0"/>
                  </a:spcBef>
                  <a:spcAft>
                    <a:spcPct val="0"/>
                  </a:spcAft>
                </a:pPr>
                <a:r>
                  <a:rPr lang="en-US" dirty="0">
                    <a:solidFill>
                      <a:schemeClr val="bg1">
                        <a:lumMod val="65000"/>
                      </a:schemeClr>
                    </a:solidFill>
                  </a:rPr>
                  <a:t>Cross- check </a:t>
                </a:r>
              </a:p>
              <a:p>
                <a:pPr lvl="0" algn="ctr" eaLnBrk="0" fontAlgn="base" hangingPunct="0">
                  <a:spcBef>
                    <a:spcPct val="0"/>
                  </a:spcBef>
                  <a:spcAft>
                    <a:spcPct val="0"/>
                  </a:spcAft>
                </a:pPr>
                <a:r>
                  <a:rPr lang="en-US" dirty="0">
                    <a:solidFill>
                      <a:schemeClr val="bg1">
                        <a:lumMod val="65000"/>
                      </a:schemeClr>
                    </a:solidFill>
                  </a:rPr>
                  <a:t>norms </a:t>
                </a:r>
              </a:p>
              <a:p>
                <a:pPr lvl="0" algn="ctr" eaLnBrk="0" fontAlgn="base" hangingPunct="0">
                  <a:spcBef>
                    <a:spcPct val="0"/>
                  </a:spcBef>
                  <a:spcAft>
                    <a:spcPct val="0"/>
                  </a:spcAft>
                </a:pPr>
                <a:r>
                  <a:rPr lang="en-US" dirty="0"/>
                  <a:t> </a:t>
                </a:r>
                <a:r>
                  <a:rPr lang="en-US" altLang="en-US" dirty="0"/>
                  <a:t> </a:t>
                </a:r>
              </a:p>
              <a:p>
                <a:pPr lvl="0" algn="ctr" eaLnBrk="0" fontAlgn="base" hangingPunct="0">
                  <a:spcBef>
                    <a:spcPct val="0"/>
                  </a:spcBef>
                  <a:spcAft>
                    <a:spcPct val="0"/>
                  </a:spcAft>
                </a:pPr>
                <a:r>
                  <a:rPr lang="en-US" altLang="en-US" dirty="0"/>
                  <a:t> </a:t>
                </a:r>
              </a:p>
            </p:txBody>
          </p:sp>
          <p:pic>
            <p:nvPicPr>
              <p:cNvPr id="19" name="Graphic 18" descr="Checkmark with solid fill">
                <a:extLst>
                  <a:ext uri="{FF2B5EF4-FFF2-40B4-BE49-F238E27FC236}">
                    <a16:creationId xmlns:a16="http://schemas.microsoft.com/office/drawing/2014/main" id="{9D673B6F-BE52-CD02-E8F1-A94A7B75F1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9695" y="5816043"/>
                <a:ext cx="490025" cy="490025"/>
              </a:xfrm>
              <a:prstGeom prst="rect">
                <a:avLst/>
              </a:prstGeom>
            </p:spPr>
          </p:pic>
          <p:pic>
            <p:nvPicPr>
              <p:cNvPr id="20" name="Graphic 19" descr="Add">
                <a:extLst>
                  <a:ext uri="{FF2B5EF4-FFF2-40B4-BE49-F238E27FC236}">
                    <a16:creationId xmlns:a16="http://schemas.microsoft.com/office/drawing/2014/main" id="{30A96DC0-47C9-52B9-2392-780A43AFF1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900000">
                <a:off x="8018140" y="5801854"/>
                <a:ext cx="529768" cy="529768"/>
              </a:xfrm>
              <a:prstGeom prst="rect">
                <a:avLst/>
              </a:prstGeom>
            </p:spPr>
          </p:pic>
          <p:sp>
            <p:nvSpPr>
              <p:cNvPr id="22" name="TextBox 21">
                <a:extLst>
                  <a:ext uri="{FF2B5EF4-FFF2-40B4-BE49-F238E27FC236}">
                    <a16:creationId xmlns:a16="http://schemas.microsoft.com/office/drawing/2014/main" id="{6B59C842-2D44-039B-FA1F-4556C27B9BAA}"/>
                  </a:ext>
                </a:extLst>
              </p:cNvPr>
              <p:cNvSpPr txBox="1"/>
              <p:nvPr/>
            </p:nvSpPr>
            <p:spPr>
              <a:xfrm>
                <a:off x="1496888" y="5881877"/>
                <a:ext cx="4041059" cy="923330"/>
              </a:xfrm>
              <a:prstGeom prst="rect">
                <a:avLst/>
              </a:prstGeom>
              <a:noFill/>
            </p:spPr>
            <p:txBody>
              <a:bodyPr wrap="square" rtlCol="0">
                <a:spAutoFit/>
              </a:bodyPr>
              <a:lstStyle/>
              <a:p>
                <a:pPr lvl="0" algn="ctr" eaLnBrk="0" fontAlgn="base" hangingPunct="0">
                  <a:spcBef>
                    <a:spcPct val="0"/>
                  </a:spcBef>
                  <a:spcAft>
                    <a:spcPct val="0"/>
                  </a:spcAft>
                </a:pPr>
                <a:r>
                  <a:rPr lang="en-US" b="1" dirty="0"/>
                  <a:t>Residuals exists with linear pattern </a:t>
                </a:r>
              </a:p>
              <a:p>
                <a:pPr lvl="0" algn="ctr" eaLnBrk="0" fontAlgn="base" hangingPunct="0">
                  <a:spcBef>
                    <a:spcPct val="0"/>
                  </a:spcBef>
                  <a:spcAft>
                    <a:spcPct val="0"/>
                  </a:spcAft>
                </a:pPr>
                <a:r>
                  <a:rPr lang="en-US" b="1" dirty="0"/>
                  <a:t> </a:t>
                </a:r>
                <a:r>
                  <a:rPr lang="en-US" altLang="en-US" b="1" dirty="0"/>
                  <a:t> </a:t>
                </a:r>
              </a:p>
              <a:p>
                <a:pPr lvl="0" algn="ctr" eaLnBrk="0" fontAlgn="base" hangingPunct="0">
                  <a:spcBef>
                    <a:spcPct val="0"/>
                  </a:spcBef>
                  <a:spcAft>
                    <a:spcPct val="0"/>
                  </a:spcAft>
                </a:pPr>
                <a:r>
                  <a:rPr lang="en-US" altLang="en-US" b="1" dirty="0"/>
                  <a:t> </a:t>
                </a:r>
              </a:p>
            </p:txBody>
          </p:sp>
          <p:pic>
            <p:nvPicPr>
              <p:cNvPr id="24" name="Picture 23">
                <a:extLst>
                  <a:ext uri="{FF2B5EF4-FFF2-40B4-BE49-F238E27FC236}">
                    <a16:creationId xmlns:a16="http://schemas.microsoft.com/office/drawing/2014/main" id="{1311BB99-CEB2-E085-2DFE-2023607C6395}"/>
                  </a:ext>
                </a:extLst>
              </p:cNvPr>
              <p:cNvPicPr>
                <a:picLocks noChangeAspect="1"/>
              </p:cNvPicPr>
              <p:nvPr/>
            </p:nvPicPr>
            <p:blipFill>
              <a:blip r:embed="rId7"/>
              <a:stretch>
                <a:fillRect/>
              </a:stretch>
            </p:blipFill>
            <p:spPr>
              <a:xfrm>
                <a:off x="7239304" y="3857696"/>
                <a:ext cx="3798423" cy="1707924"/>
              </a:xfrm>
              <a:prstGeom prst="rect">
                <a:avLst/>
              </a:prstGeom>
            </p:spPr>
          </p:pic>
          <p:pic>
            <p:nvPicPr>
              <p:cNvPr id="25" name="Graphic 24" descr="Checkmark with solid fill">
                <a:extLst>
                  <a:ext uri="{FF2B5EF4-FFF2-40B4-BE49-F238E27FC236}">
                    <a16:creationId xmlns:a16="http://schemas.microsoft.com/office/drawing/2014/main" id="{C602FC58-2EF7-FE09-8974-B992F5FD8A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1875" y="5853517"/>
                <a:ext cx="490025" cy="490025"/>
              </a:xfrm>
              <a:prstGeom prst="rect">
                <a:avLst/>
              </a:prstGeom>
            </p:spPr>
          </p:pic>
        </p:grpSp>
      </p:grpSp>
    </p:spTree>
    <p:extLst>
      <p:ext uri="{BB962C8B-B14F-4D97-AF65-F5344CB8AC3E}">
        <p14:creationId xmlns:p14="http://schemas.microsoft.com/office/powerpoint/2010/main" val="72369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D3788A-4366-5475-91A5-02D4BEADE8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a:t>
            </a:r>
            <a:r>
              <a:rPr lang="en-US" sz="1100" dirty="0">
                <a:latin typeface="Century Gothic" panose="020B0502020202020204" pitchFamily="34" charset="0"/>
              </a:rPr>
              <a:t>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p:grpSp>
        <p:nvGrpSpPr>
          <p:cNvPr id="19" name="Group 18">
            <a:extLst>
              <a:ext uri="{FF2B5EF4-FFF2-40B4-BE49-F238E27FC236}">
                <a16:creationId xmlns:a16="http://schemas.microsoft.com/office/drawing/2014/main" id="{3BADBAC1-0731-9247-9DD3-70376BC58F82}"/>
              </a:ext>
            </a:extLst>
          </p:cNvPr>
          <p:cNvGrpSpPr/>
          <p:nvPr/>
        </p:nvGrpSpPr>
        <p:grpSpPr>
          <a:xfrm>
            <a:off x="0" y="263994"/>
            <a:ext cx="12192000" cy="6672017"/>
            <a:chOff x="0" y="263994"/>
            <a:chExt cx="12192000" cy="6672017"/>
          </a:xfrm>
        </p:grpSpPr>
        <p:pic>
          <p:nvPicPr>
            <p:cNvPr id="16" name="Picture 15" descr="Chart, line chart&#10;&#10;Description automatically generated">
              <a:extLst>
                <a:ext uri="{FF2B5EF4-FFF2-40B4-BE49-F238E27FC236}">
                  <a16:creationId xmlns:a16="http://schemas.microsoft.com/office/drawing/2014/main" id="{4C41B241-3881-A1CD-AF6A-BE8990A0F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39" y="1140662"/>
              <a:ext cx="5275436" cy="4487444"/>
            </a:xfrm>
            <a:prstGeom prst="rect">
              <a:avLst/>
            </a:prstGeom>
          </p:spPr>
        </p:pic>
        <p:grpSp>
          <p:nvGrpSpPr>
            <p:cNvPr id="14" name="Group 13">
              <a:extLst>
                <a:ext uri="{FF2B5EF4-FFF2-40B4-BE49-F238E27FC236}">
                  <a16:creationId xmlns:a16="http://schemas.microsoft.com/office/drawing/2014/main" id="{E746498B-D088-C085-6F3C-2CEBA695E280}"/>
                </a:ext>
              </a:extLst>
            </p:cNvPr>
            <p:cNvGrpSpPr/>
            <p:nvPr/>
          </p:nvGrpSpPr>
          <p:grpSpPr>
            <a:xfrm>
              <a:off x="0" y="263994"/>
              <a:ext cx="12192000" cy="6672017"/>
              <a:chOff x="0" y="263994"/>
              <a:chExt cx="12192000" cy="6672017"/>
            </a:xfrm>
          </p:grpSpPr>
          <p:sp>
            <p:nvSpPr>
              <p:cNvPr id="4" name="TextBox 3">
                <a:extLst>
                  <a:ext uri="{FF2B5EF4-FFF2-40B4-BE49-F238E27FC236}">
                    <a16:creationId xmlns:a16="http://schemas.microsoft.com/office/drawing/2014/main" id="{36A0FBF1-75FE-4938-9097-421342EC7C6D}"/>
                  </a:ext>
                </a:extLst>
              </p:cNvPr>
              <p:cNvSpPr txBox="1"/>
              <p:nvPr/>
            </p:nvSpPr>
            <p:spPr>
              <a:xfrm>
                <a:off x="0" y="796944"/>
                <a:ext cx="12192000" cy="1292662"/>
              </a:xfrm>
              <a:prstGeom prst="rect">
                <a:avLst/>
              </a:prstGeom>
              <a:noFill/>
            </p:spPr>
            <p:txBody>
              <a:bodyPr wrap="square" rtlCol="0">
                <a:spAutoFit/>
              </a:bodyPr>
              <a:lstStyle/>
              <a:p>
                <a:pPr lvl="0" algn="ctr" eaLnBrk="0" fontAlgn="base" hangingPunct="0">
                  <a:spcBef>
                    <a:spcPct val="0"/>
                  </a:spcBef>
                  <a:spcAft>
                    <a:spcPct val="0"/>
                  </a:spcAft>
                </a:pPr>
                <a:r>
                  <a:rPr lang="en-US" altLang="en-US" sz="2400" dirty="0">
                    <a:solidFill>
                      <a:srgbClr val="C00000"/>
                    </a:solidFill>
                  </a:rPr>
                  <a:t>REGRESSION DIAGNOSTICS</a:t>
                </a:r>
              </a:p>
              <a:p>
                <a:pPr lvl="0" algn="ctr" eaLnBrk="0" fontAlgn="base" hangingPunct="0">
                  <a:spcBef>
                    <a:spcPct val="0"/>
                  </a:spcBef>
                  <a:spcAft>
                    <a:spcPct val="0"/>
                  </a:spcAft>
                </a:pPr>
                <a:endParaRPr lang="en-US" dirty="0"/>
              </a:p>
              <a:p>
                <a:pPr lvl="0" algn="ctr" eaLnBrk="0" fontAlgn="base" hangingPunct="0">
                  <a:spcBef>
                    <a:spcPct val="0"/>
                  </a:spcBef>
                  <a:spcAft>
                    <a:spcPct val="0"/>
                  </a:spcAft>
                </a:pPr>
                <a:r>
                  <a:rPr lang="en-US" dirty="0"/>
                  <a:t> </a:t>
                </a:r>
                <a:r>
                  <a:rPr lang="en-US" altLang="en-US" dirty="0"/>
                  <a:t> </a:t>
                </a:r>
              </a:p>
              <a:p>
                <a:pPr lvl="0" algn="ctr" eaLnBrk="0" fontAlgn="base" hangingPunct="0">
                  <a:spcBef>
                    <a:spcPct val="0"/>
                  </a:spcBef>
                  <a:spcAft>
                    <a:spcPct val="0"/>
                  </a:spcAft>
                </a:pPr>
                <a:r>
                  <a:rPr lang="en-US" altLang="en-US" dirty="0"/>
                  <a:t> </a:t>
                </a:r>
              </a:p>
            </p:txBody>
          </p:sp>
          <p:sp>
            <p:nvSpPr>
              <p:cNvPr id="42" name="Title 1">
                <a:extLst>
                  <a:ext uri="{FF2B5EF4-FFF2-40B4-BE49-F238E27FC236}">
                    <a16:creationId xmlns:a16="http://schemas.microsoft.com/office/drawing/2014/main" id="{CB49194B-D324-504E-4C5B-6E72D932D260}"/>
                  </a:ext>
                </a:extLst>
              </p:cNvPr>
              <p:cNvSpPr txBox="1">
                <a:spLocks/>
              </p:cNvSpPr>
              <p:nvPr/>
            </p:nvSpPr>
            <p:spPr>
              <a:xfrm>
                <a:off x="838200" y="263994"/>
                <a:ext cx="10515600" cy="915287"/>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entury Gothic" panose="020B0502020202020204" pitchFamily="34" charset="0"/>
                  </a:rPr>
                  <a:t>VISUALIZATION</a:t>
                </a:r>
                <a:br>
                  <a:rPr lang="en-US" dirty="0">
                    <a:latin typeface="Century Gothic" panose="020B0502020202020204" pitchFamily="34" charset="0"/>
                  </a:rPr>
                </a:br>
                <a:endParaRPr lang="en-US" dirty="0">
                  <a:latin typeface="Century Gothic" panose="020B0502020202020204" pitchFamily="34" charset="0"/>
                </a:endParaRPr>
              </a:p>
            </p:txBody>
          </p:sp>
          <p:grpSp>
            <p:nvGrpSpPr>
              <p:cNvPr id="13" name="Group 12">
                <a:extLst>
                  <a:ext uri="{FF2B5EF4-FFF2-40B4-BE49-F238E27FC236}">
                    <a16:creationId xmlns:a16="http://schemas.microsoft.com/office/drawing/2014/main" id="{DD16F32A-5E46-72DD-5734-30346A4C3DD1}"/>
                  </a:ext>
                </a:extLst>
              </p:cNvPr>
              <p:cNvGrpSpPr/>
              <p:nvPr/>
            </p:nvGrpSpPr>
            <p:grpSpPr>
              <a:xfrm>
                <a:off x="1070964" y="1712231"/>
                <a:ext cx="10138570" cy="5223780"/>
                <a:chOff x="1070964" y="1712231"/>
                <a:chExt cx="10138570" cy="5223780"/>
              </a:xfrm>
            </p:grpSpPr>
            <p:pic>
              <p:nvPicPr>
                <p:cNvPr id="6" name="Picture 5">
                  <a:extLst>
                    <a:ext uri="{FF2B5EF4-FFF2-40B4-BE49-F238E27FC236}">
                      <a16:creationId xmlns:a16="http://schemas.microsoft.com/office/drawing/2014/main" id="{DDFC31F0-1954-C6B2-26AE-EA44C5325258}"/>
                    </a:ext>
                  </a:extLst>
                </p:cNvPr>
                <p:cNvPicPr>
                  <a:picLocks noChangeAspect="1"/>
                </p:cNvPicPr>
                <p:nvPr/>
              </p:nvPicPr>
              <p:blipFill>
                <a:blip r:embed="rId3"/>
                <a:stretch>
                  <a:fillRect/>
                </a:stretch>
              </p:blipFill>
              <p:spPr>
                <a:xfrm>
                  <a:off x="6887496" y="3724430"/>
                  <a:ext cx="4322038" cy="1974456"/>
                </a:xfrm>
                <a:prstGeom prst="rect">
                  <a:avLst/>
                </a:prstGeom>
              </p:spPr>
            </p:pic>
            <p:sp>
              <p:nvSpPr>
                <p:cNvPr id="7" name="TextBox 6">
                  <a:extLst>
                    <a:ext uri="{FF2B5EF4-FFF2-40B4-BE49-F238E27FC236}">
                      <a16:creationId xmlns:a16="http://schemas.microsoft.com/office/drawing/2014/main" id="{C8C55FFD-74D8-ED08-C719-A28FFF9B24FD}"/>
                    </a:ext>
                  </a:extLst>
                </p:cNvPr>
                <p:cNvSpPr txBox="1"/>
                <p:nvPr/>
              </p:nvSpPr>
              <p:spPr>
                <a:xfrm>
                  <a:off x="6887496" y="1712231"/>
                  <a:ext cx="4041059" cy="2585323"/>
                </a:xfrm>
                <a:prstGeom prst="rect">
                  <a:avLst/>
                </a:prstGeom>
                <a:noFill/>
              </p:spPr>
              <p:txBody>
                <a:bodyPr wrap="square" rtlCol="0">
                  <a:spAutoFit/>
                </a:bodyPr>
                <a:lstStyle/>
                <a:p>
                  <a:pPr lvl="0" algn="ctr" eaLnBrk="0" fontAlgn="base" hangingPunct="0">
                    <a:spcBef>
                      <a:spcPct val="0"/>
                    </a:spcBef>
                    <a:spcAft>
                      <a:spcPct val="0"/>
                    </a:spcAft>
                  </a:pPr>
                  <a:r>
                    <a:rPr lang="en-US" altLang="en-US" sz="2400" u="sng" dirty="0"/>
                    <a:t>INSIGHTS</a:t>
                  </a:r>
                </a:p>
                <a:p>
                  <a:pPr lvl="0" algn="ctr" eaLnBrk="0" fontAlgn="base" hangingPunct="0">
                    <a:spcBef>
                      <a:spcPct val="0"/>
                    </a:spcBef>
                    <a:spcAft>
                      <a:spcPct val="0"/>
                    </a:spcAft>
                  </a:pPr>
                  <a:endParaRPr lang="en-US" altLang="en-US" sz="1200" dirty="0"/>
                </a:p>
                <a:p>
                  <a:pPr marL="342900" lvl="0" indent="-342900" algn="ctr" eaLnBrk="0" fontAlgn="base" hangingPunct="0">
                    <a:spcBef>
                      <a:spcPct val="0"/>
                    </a:spcBef>
                    <a:spcAft>
                      <a:spcPct val="0"/>
                    </a:spcAft>
                    <a:buFont typeface="Arial" panose="020B0604020202020204" pitchFamily="34" charset="0"/>
                    <a:buChar char="•"/>
                  </a:pPr>
                  <a:r>
                    <a:rPr lang="en-US" dirty="0"/>
                    <a:t>This plot demonstrates that residuals are normally distributed. It is preferable if residuals are well lined up on the straight dashed line.</a:t>
                  </a:r>
                </a:p>
                <a:p>
                  <a:pPr marL="342900" lvl="0" indent="-342900" algn="ctr" eaLnBrk="0" fontAlgn="base" hangingPunct="0">
                    <a:spcBef>
                      <a:spcPct val="0"/>
                    </a:spcBef>
                    <a:spcAft>
                      <a:spcPct val="0"/>
                    </a:spcAft>
                    <a:buFont typeface="Arial" panose="020B0604020202020204" pitchFamily="34" charset="0"/>
                    <a:buChar char="•"/>
                  </a:pPr>
                  <a:r>
                    <a:rPr lang="en-US" dirty="0"/>
                    <a:t>Our data is not normally distributed.</a:t>
                  </a:r>
                </a:p>
                <a:p>
                  <a:pPr lvl="0" algn="ctr" eaLnBrk="0" fontAlgn="base" hangingPunct="0">
                    <a:spcBef>
                      <a:spcPct val="0"/>
                    </a:spcBef>
                    <a:spcAft>
                      <a:spcPct val="0"/>
                    </a:spcAft>
                  </a:pPr>
                  <a:r>
                    <a:rPr lang="en-US" dirty="0"/>
                    <a:t> </a:t>
                  </a:r>
                  <a:r>
                    <a:rPr lang="en-US" altLang="en-US" dirty="0"/>
                    <a:t> </a:t>
                  </a:r>
                </a:p>
                <a:p>
                  <a:pPr lvl="0" algn="ctr" eaLnBrk="0" fontAlgn="base" hangingPunct="0">
                    <a:spcBef>
                      <a:spcPct val="0"/>
                    </a:spcBef>
                    <a:spcAft>
                      <a:spcPct val="0"/>
                    </a:spcAft>
                  </a:pPr>
                  <a:r>
                    <a:rPr lang="en-US" altLang="en-US" dirty="0"/>
                    <a:t> </a:t>
                  </a:r>
                </a:p>
              </p:txBody>
            </p:sp>
            <p:sp>
              <p:nvSpPr>
                <p:cNvPr id="8" name="TextBox 7">
                  <a:extLst>
                    <a:ext uri="{FF2B5EF4-FFF2-40B4-BE49-F238E27FC236}">
                      <a16:creationId xmlns:a16="http://schemas.microsoft.com/office/drawing/2014/main" id="{36774906-EFA1-CE38-8681-FA9F9FD88A07}"/>
                    </a:ext>
                  </a:extLst>
                </p:cNvPr>
                <p:cNvSpPr txBox="1"/>
                <p:nvPr/>
              </p:nvSpPr>
              <p:spPr>
                <a:xfrm>
                  <a:off x="4241966" y="3972994"/>
                  <a:ext cx="4041059" cy="1477328"/>
                </a:xfrm>
                <a:prstGeom prst="rect">
                  <a:avLst/>
                </a:prstGeom>
                <a:noFill/>
              </p:spPr>
              <p:txBody>
                <a:bodyPr wrap="square" rtlCol="0">
                  <a:spAutoFit/>
                </a:bodyPr>
                <a:lstStyle/>
                <a:p>
                  <a:pPr marL="342900" lvl="0" indent="-342900" algn="ctr" eaLnBrk="0" fontAlgn="base" hangingPunct="0">
                    <a:spcBef>
                      <a:spcPct val="0"/>
                    </a:spcBef>
                    <a:spcAft>
                      <a:spcPct val="0"/>
                    </a:spcAft>
                    <a:buFont typeface="Arial" panose="020B0604020202020204" pitchFamily="34" charset="0"/>
                    <a:buChar char="•"/>
                  </a:pPr>
                  <a:endParaRPr lang="en-US" dirty="0"/>
                </a:p>
                <a:p>
                  <a:pPr lvl="0" algn="ctr" eaLnBrk="0" fontAlgn="base" hangingPunct="0">
                    <a:spcBef>
                      <a:spcPct val="0"/>
                    </a:spcBef>
                    <a:spcAft>
                      <a:spcPct val="0"/>
                    </a:spcAft>
                  </a:pPr>
                  <a:r>
                    <a:rPr lang="en-US" dirty="0">
                      <a:solidFill>
                        <a:schemeClr val="bg1">
                          <a:lumMod val="65000"/>
                        </a:schemeClr>
                      </a:solidFill>
                    </a:rPr>
                    <a:t>Cross- check </a:t>
                  </a:r>
                </a:p>
                <a:p>
                  <a:pPr lvl="0" algn="ctr" eaLnBrk="0" fontAlgn="base" hangingPunct="0">
                    <a:spcBef>
                      <a:spcPct val="0"/>
                    </a:spcBef>
                    <a:spcAft>
                      <a:spcPct val="0"/>
                    </a:spcAft>
                  </a:pPr>
                  <a:r>
                    <a:rPr lang="en-US" dirty="0">
                      <a:solidFill>
                        <a:schemeClr val="bg1">
                          <a:lumMod val="65000"/>
                        </a:schemeClr>
                      </a:solidFill>
                    </a:rPr>
                    <a:t>norms </a:t>
                  </a:r>
                </a:p>
                <a:p>
                  <a:pPr lvl="0" algn="ctr" eaLnBrk="0" fontAlgn="base" hangingPunct="0">
                    <a:spcBef>
                      <a:spcPct val="0"/>
                    </a:spcBef>
                    <a:spcAft>
                      <a:spcPct val="0"/>
                    </a:spcAft>
                  </a:pPr>
                  <a:r>
                    <a:rPr lang="en-US" dirty="0"/>
                    <a:t> </a:t>
                  </a:r>
                  <a:r>
                    <a:rPr lang="en-US" altLang="en-US" dirty="0"/>
                    <a:t> </a:t>
                  </a:r>
                </a:p>
                <a:p>
                  <a:pPr lvl="0" algn="ctr" eaLnBrk="0" fontAlgn="base" hangingPunct="0">
                    <a:spcBef>
                      <a:spcPct val="0"/>
                    </a:spcBef>
                    <a:spcAft>
                      <a:spcPct val="0"/>
                    </a:spcAft>
                  </a:pPr>
                  <a:r>
                    <a:rPr lang="en-US" altLang="en-US" dirty="0"/>
                    <a:t> </a:t>
                  </a:r>
                </a:p>
              </p:txBody>
            </p:sp>
            <p:pic>
              <p:nvPicPr>
                <p:cNvPr id="11" name="Graphic 10" descr="Checkmark with solid fill">
                  <a:extLst>
                    <a:ext uri="{FF2B5EF4-FFF2-40B4-BE49-F238E27FC236}">
                      <a16:creationId xmlns:a16="http://schemas.microsoft.com/office/drawing/2014/main" id="{14A22FF3-5658-0063-7EE1-10CB2260A2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95070" y="5816043"/>
                  <a:ext cx="490025" cy="490025"/>
                </a:xfrm>
                <a:prstGeom prst="rect">
                  <a:avLst/>
                </a:prstGeom>
              </p:spPr>
            </p:pic>
            <p:pic>
              <p:nvPicPr>
                <p:cNvPr id="12" name="Graphic 11" descr="Add">
                  <a:extLst>
                    <a:ext uri="{FF2B5EF4-FFF2-40B4-BE49-F238E27FC236}">
                      <a16:creationId xmlns:a16="http://schemas.microsoft.com/office/drawing/2014/main" id="{BE27536C-920A-DA0F-1DDF-7682DB6368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00000">
                  <a:off x="10131609" y="5796172"/>
                  <a:ext cx="529768" cy="529768"/>
                </a:xfrm>
                <a:prstGeom prst="rect">
                  <a:avLst/>
                </a:prstGeom>
              </p:spPr>
            </p:pic>
            <p:pic>
              <p:nvPicPr>
                <p:cNvPr id="15" name="Graphic 14" descr="Add">
                  <a:extLst>
                    <a:ext uri="{FF2B5EF4-FFF2-40B4-BE49-F238E27FC236}">
                      <a16:creationId xmlns:a16="http://schemas.microsoft.com/office/drawing/2014/main" id="{84719DCC-5613-5843-E7D7-B5A7A702A1D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00000">
                  <a:off x="1070964" y="5704127"/>
                  <a:ext cx="529768" cy="529768"/>
                </a:xfrm>
                <a:prstGeom prst="rect">
                  <a:avLst/>
                </a:prstGeom>
              </p:spPr>
            </p:pic>
            <p:sp>
              <p:nvSpPr>
                <p:cNvPr id="18" name="TextBox 17">
                  <a:extLst>
                    <a:ext uri="{FF2B5EF4-FFF2-40B4-BE49-F238E27FC236}">
                      <a16:creationId xmlns:a16="http://schemas.microsoft.com/office/drawing/2014/main" id="{1CC61916-BFDE-B205-6DEA-414D94C150BE}"/>
                    </a:ext>
                  </a:extLst>
                </p:cNvPr>
                <p:cNvSpPr txBox="1"/>
                <p:nvPr/>
              </p:nvSpPr>
              <p:spPr>
                <a:xfrm>
                  <a:off x="1483187" y="5735682"/>
                  <a:ext cx="4041059" cy="1200329"/>
                </a:xfrm>
                <a:prstGeom prst="rect">
                  <a:avLst/>
                </a:prstGeom>
                <a:noFill/>
              </p:spPr>
              <p:txBody>
                <a:bodyPr wrap="square" rtlCol="0">
                  <a:spAutoFit/>
                </a:bodyPr>
                <a:lstStyle/>
                <a:p>
                  <a:pPr lvl="0" algn="ctr" eaLnBrk="0" fontAlgn="base" hangingPunct="0">
                    <a:spcBef>
                      <a:spcPct val="0"/>
                    </a:spcBef>
                    <a:spcAft>
                      <a:spcPct val="0"/>
                    </a:spcAft>
                  </a:pPr>
                  <a:r>
                    <a:rPr lang="en-US" b="1" dirty="0"/>
                    <a:t>Our data is not normally distributed since it severely deviates.</a:t>
                  </a:r>
                </a:p>
                <a:p>
                  <a:pPr lvl="0" algn="ctr" eaLnBrk="0" fontAlgn="base" hangingPunct="0">
                    <a:spcBef>
                      <a:spcPct val="0"/>
                    </a:spcBef>
                    <a:spcAft>
                      <a:spcPct val="0"/>
                    </a:spcAft>
                  </a:pPr>
                  <a:r>
                    <a:rPr lang="en-US" b="1" dirty="0"/>
                    <a:t> </a:t>
                  </a:r>
                  <a:r>
                    <a:rPr lang="en-US" altLang="en-US" b="1" dirty="0"/>
                    <a:t> </a:t>
                  </a:r>
                </a:p>
                <a:p>
                  <a:pPr lvl="0" algn="ctr" eaLnBrk="0" fontAlgn="base" hangingPunct="0">
                    <a:spcBef>
                      <a:spcPct val="0"/>
                    </a:spcBef>
                    <a:spcAft>
                      <a:spcPct val="0"/>
                    </a:spcAft>
                  </a:pPr>
                  <a:r>
                    <a:rPr lang="en-US" altLang="en-US" b="1" dirty="0"/>
                    <a:t> </a:t>
                  </a:r>
                </a:p>
              </p:txBody>
            </p:sp>
          </p:grpSp>
        </p:grpSp>
      </p:grpSp>
    </p:spTree>
    <p:extLst>
      <p:ext uri="{BB962C8B-B14F-4D97-AF65-F5344CB8AC3E}">
        <p14:creationId xmlns:p14="http://schemas.microsoft.com/office/powerpoint/2010/main" val="3550526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D3788A-4366-5475-91A5-02D4BEADE8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a:t>
            </a:r>
            <a:r>
              <a:rPr lang="en-US" sz="1100" dirty="0">
                <a:latin typeface="Century Gothic" panose="020B0502020202020204" pitchFamily="34" charset="0"/>
              </a:rPr>
              <a:t>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p:grpSp>
        <p:nvGrpSpPr>
          <p:cNvPr id="22" name="Group 21">
            <a:extLst>
              <a:ext uri="{FF2B5EF4-FFF2-40B4-BE49-F238E27FC236}">
                <a16:creationId xmlns:a16="http://schemas.microsoft.com/office/drawing/2014/main" id="{52EE75FE-9CEA-B0EC-B953-C2DA7D711901}"/>
              </a:ext>
            </a:extLst>
          </p:cNvPr>
          <p:cNvGrpSpPr/>
          <p:nvPr/>
        </p:nvGrpSpPr>
        <p:grpSpPr>
          <a:xfrm>
            <a:off x="0" y="263994"/>
            <a:ext cx="12192000" cy="6297651"/>
            <a:chOff x="0" y="263994"/>
            <a:chExt cx="12192000" cy="6297651"/>
          </a:xfrm>
        </p:grpSpPr>
        <p:pic>
          <p:nvPicPr>
            <p:cNvPr id="19" name="Picture 18" descr="Chart, scatter chart&#10;&#10;Description automatically generated">
              <a:extLst>
                <a:ext uri="{FF2B5EF4-FFF2-40B4-BE49-F238E27FC236}">
                  <a16:creationId xmlns:a16="http://schemas.microsoft.com/office/drawing/2014/main" id="{45CB5E12-4E80-88ED-430A-7ECDA72BF9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25" y="1179281"/>
              <a:ext cx="5160750" cy="4389887"/>
            </a:xfrm>
            <a:prstGeom prst="rect">
              <a:avLst/>
            </a:prstGeom>
          </p:spPr>
        </p:pic>
        <p:sp>
          <p:nvSpPr>
            <p:cNvPr id="4" name="TextBox 3">
              <a:extLst>
                <a:ext uri="{FF2B5EF4-FFF2-40B4-BE49-F238E27FC236}">
                  <a16:creationId xmlns:a16="http://schemas.microsoft.com/office/drawing/2014/main" id="{36A0FBF1-75FE-4938-9097-421342EC7C6D}"/>
                </a:ext>
              </a:extLst>
            </p:cNvPr>
            <p:cNvSpPr txBox="1"/>
            <p:nvPr/>
          </p:nvSpPr>
          <p:spPr>
            <a:xfrm>
              <a:off x="0" y="796944"/>
              <a:ext cx="12192000" cy="1015663"/>
            </a:xfrm>
            <a:prstGeom prst="rect">
              <a:avLst/>
            </a:prstGeom>
            <a:noFill/>
          </p:spPr>
          <p:txBody>
            <a:bodyPr wrap="square" rtlCol="0">
              <a:spAutoFit/>
            </a:bodyPr>
            <a:lstStyle/>
            <a:p>
              <a:pPr lvl="0" algn="ctr" eaLnBrk="0" fontAlgn="base" hangingPunct="0">
                <a:spcBef>
                  <a:spcPct val="0"/>
                </a:spcBef>
                <a:spcAft>
                  <a:spcPct val="0"/>
                </a:spcAft>
              </a:pPr>
              <a:r>
                <a:rPr lang="en-US" altLang="en-US" sz="2400" dirty="0">
                  <a:solidFill>
                    <a:srgbClr val="C00000"/>
                  </a:solidFill>
                </a:rPr>
                <a:t>REGRESSION DIAGNOSTICS</a:t>
              </a:r>
              <a:endParaRPr lang="en-US" dirty="0"/>
            </a:p>
            <a:p>
              <a:pPr lvl="0" algn="ctr" eaLnBrk="0" fontAlgn="base" hangingPunct="0">
                <a:spcBef>
                  <a:spcPct val="0"/>
                </a:spcBef>
                <a:spcAft>
                  <a:spcPct val="0"/>
                </a:spcAft>
              </a:pPr>
              <a:r>
                <a:rPr lang="en-US" dirty="0"/>
                <a:t> </a:t>
              </a:r>
              <a:r>
                <a:rPr lang="en-US" altLang="en-US" dirty="0"/>
                <a:t> </a:t>
              </a:r>
            </a:p>
            <a:p>
              <a:pPr lvl="0" algn="ctr" eaLnBrk="0" fontAlgn="base" hangingPunct="0">
                <a:spcBef>
                  <a:spcPct val="0"/>
                </a:spcBef>
                <a:spcAft>
                  <a:spcPct val="0"/>
                </a:spcAft>
              </a:pPr>
              <a:r>
                <a:rPr lang="en-US" altLang="en-US" dirty="0"/>
                <a:t> </a:t>
              </a:r>
            </a:p>
          </p:txBody>
        </p:sp>
        <p:sp>
          <p:nvSpPr>
            <p:cNvPr id="42" name="Title 1">
              <a:extLst>
                <a:ext uri="{FF2B5EF4-FFF2-40B4-BE49-F238E27FC236}">
                  <a16:creationId xmlns:a16="http://schemas.microsoft.com/office/drawing/2014/main" id="{CB49194B-D324-504E-4C5B-6E72D932D260}"/>
                </a:ext>
              </a:extLst>
            </p:cNvPr>
            <p:cNvSpPr txBox="1">
              <a:spLocks/>
            </p:cNvSpPr>
            <p:nvPr/>
          </p:nvSpPr>
          <p:spPr>
            <a:xfrm>
              <a:off x="838200" y="263994"/>
              <a:ext cx="10515600" cy="915287"/>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entury Gothic" panose="020B0502020202020204" pitchFamily="34" charset="0"/>
                </a:rPr>
                <a:t>VISUALIZATION</a:t>
              </a:r>
              <a:br>
                <a:rPr lang="en-US" dirty="0">
                  <a:latin typeface="Century Gothic" panose="020B0502020202020204" pitchFamily="34" charset="0"/>
                </a:rPr>
              </a:br>
              <a:endParaRPr lang="en-US" dirty="0">
                <a:latin typeface="Century Gothic" panose="020B0502020202020204" pitchFamily="34" charset="0"/>
              </a:endParaRPr>
            </a:p>
          </p:txBody>
        </p:sp>
        <p:grpSp>
          <p:nvGrpSpPr>
            <p:cNvPr id="9" name="Group 8">
              <a:extLst>
                <a:ext uri="{FF2B5EF4-FFF2-40B4-BE49-F238E27FC236}">
                  <a16:creationId xmlns:a16="http://schemas.microsoft.com/office/drawing/2014/main" id="{45711CB3-CF2A-A043-6131-7E0C9C6D764D}"/>
                </a:ext>
              </a:extLst>
            </p:cNvPr>
            <p:cNvGrpSpPr/>
            <p:nvPr/>
          </p:nvGrpSpPr>
          <p:grpSpPr>
            <a:xfrm>
              <a:off x="1250655" y="1712148"/>
              <a:ext cx="10103145" cy="4598271"/>
              <a:chOff x="1250655" y="1712148"/>
              <a:chExt cx="10103145" cy="4598271"/>
            </a:xfrm>
          </p:grpSpPr>
          <p:sp>
            <p:nvSpPr>
              <p:cNvPr id="12" name="TextBox 11">
                <a:extLst>
                  <a:ext uri="{FF2B5EF4-FFF2-40B4-BE49-F238E27FC236}">
                    <a16:creationId xmlns:a16="http://schemas.microsoft.com/office/drawing/2014/main" id="{24C05231-D063-D5A7-E239-F7DCEC2C1FE3}"/>
                  </a:ext>
                </a:extLst>
              </p:cNvPr>
              <p:cNvSpPr txBox="1"/>
              <p:nvPr/>
            </p:nvSpPr>
            <p:spPr>
              <a:xfrm>
                <a:off x="6280356" y="1712148"/>
                <a:ext cx="5073444" cy="2308324"/>
              </a:xfrm>
              <a:prstGeom prst="rect">
                <a:avLst/>
              </a:prstGeom>
              <a:noFill/>
            </p:spPr>
            <p:txBody>
              <a:bodyPr wrap="square" rtlCol="0">
                <a:spAutoFit/>
              </a:bodyPr>
              <a:lstStyle/>
              <a:p>
                <a:pPr lvl="0" algn="ctr" eaLnBrk="0" fontAlgn="base" hangingPunct="0">
                  <a:spcBef>
                    <a:spcPct val="0"/>
                  </a:spcBef>
                  <a:spcAft>
                    <a:spcPct val="0"/>
                  </a:spcAft>
                </a:pPr>
                <a:r>
                  <a:rPr lang="en-US" altLang="en-US" sz="2400" u="sng" dirty="0"/>
                  <a:t>INSIGHTS</a:t>
                </a:r>
              </a:p>
              <a:p>
                <a:pPr lvl="0" algn="ctr" eaLnBrk="0" fontAlgn="base" hangingPunct="0">
                  <a:spcBef>
                    <a:spcPct val="0"/>
                  </a:spcBef>
                  <a:spcAft>
                    <a:spcPct val="0"/>
                  </a:spcAft>
                </a:pPr>
                <a:endParaRPr lang="en-US" altLang="en-US" sz="1200" dirty="0"/>
              </a:p>
              <a:p>
                <a:pPr marL="342900" lvl="0" indent="-342900" algn="ctr" eaLnBrk="0" fontAlgn="base" hangingPunct="0">
                  <a:spcBef>
                    <a:spcPct val="0"/>
                  </a:spcBef>
                  <a:spcAft>
                    <a:spcPct val="0"/>
                  </a:spcAft>
                  <a:buFont typeface="Arial" panose="020B0604020202020204" pitchFamily="34" charset="0"/>
                  <a:buChar char="•"/>
                </a:pPr>
                <a:r>
                  <a:rPr lang="en-US" dirty="0"/>
                  <a:t>A horizontal line with equally (randomly) spread points is an indicator of homoskedasticity.</a:t>
                </a:r>
              </a:p>
              <a:p>
                <a:pPr marL="342900" lvl="0" indent="-342900" algn="ctr" eaLnBrk="0" fontAlgn="base" hangingPunct="0">
                  <a:spcBef>
                    <a:spcPct val="0"/>
                  </a:spcBef>
                  <a:spcAft>
                    <a:spcPct val="0"/>
                  </a:spcAft>
                  <a:buFont typeface="Arial" panose="020B0604020202020204" pitchFamily="34" charset="0"/>
                  <a:buChar char="•"/>
                </a:pPr>
                <a:endParaRPr lang="en-US" dirty="0"/>
              </a:p>
              <a:p>
                <a:pPr marL="342900" lvl="0" indent="-342900" algn="ctr" eaLnBrk="0" fontAlgn="base" hangingPunct="0">
                  <a:spcBef>
                    <a:spcPct val="0"/>
                  </a:spcBef>
                  <a:spcAft>
                    <a:spcPct val="0"/>
                  </a:spcAft>
                  <a:buFont typeface="Arial" panose="020B0604020202020204" pitchFamily="34" charset="0"/>
                  <a:buChar char="•"/>
                </a:pPr>
                <a:r>
                  <a:rPr lang="en-US" dirty="0"/>
                  <a:t>Insight creation is such that homoskedasticity exists </a:t>
                </a:r>
                <a:r>
                  <a:rPr lang="en-US" altLang="en-US" dirty="0"/>
                  <a:t> </a:t>
                </a:r>
              </a:p>
              <a:p>
                <a:pPr lvl="0" algn="ctr" eaLnBrk="0" fontAlgn="base" hangingPunct="0">
                  <a:spcBef>
                    <a:spcPct val="0"/>
                  </a:spcBef>
                  <a:spcAft>
                    <a:spcPct val="0"/>
                  </a:spcAft>
                </a:pPr>
                <a:r>
                  <a:rPr lang="en-US" altLang="en-US" dirty="0"/>
                  <a:t> </a:t>
                </a:r>
              </a:p>
            </p:txBody>
          </p:sp>
          <p:sp>
            <p:nvSpPr>
              <p:cNvPr id="13" name="TextBox 12">
                <a:extLst>
                  <a:ext uri="{FF2B5EF4-FFF2-40B4-BE49-F238E27FC236}">
                    <a16:creationId xmlns:a16="http://schemas.microsoft.com/office/drawing/2014/main" id="{3333EE15-4915-1834-84B0-4526CA3C7F32}"/>
                  </a:ext>
                </a:extLst>
              </p:cNvPr>
              <p:cNvSpPr txBox="1"/>
              <p:nvPr/>
            </p:nvSpPr>
            <p:spPr>
              <a:xfrm>
                <a:off x="4075470" y="4091840"/>
                <a:ext cx="4041059" cy="1477328"/>
              </a:xfrm>
              <a:prstGeom prst="rect">
                <a:avLst/>
              </a:prstGeom>
              <a:noFill/>
            </p:spPr>
            <p:txBody>
              <a:bodyPr wrap="square" rtlCol="0">
                <a:spAutoFit/>
              </a:bodyPr>
              <a:lstStyle/>
              <a:p>
                <a:pPr marL="342900" lvl="0" indent="-342900" algn="ctr" eaLnBrk="0" fontAlgn="base" hangingPunct="0">
                  <a:spcBef>
                    <a:spcPct val="0"/>
                  </a:spcBef>
                  <a:spcAft>
                    <a:spcPct val="0"/>
                  </a:spcAft>
                  <a:buFont typeface="Arial" panose="020B0604020202020204" pitchFamily="34" charset="0"/>
                  <a:buChar char="•"/>
                </a:pPr>
                <a:endParaRPr lang="en-US" dirty="0"/>
              </a:p>
              <a:p>
                <a:pPr lvl="0" algn="ctr" eaLnBrk="0" fontAlgn="base" hangingPunct="0">
                  <a:spcBef>
                    <a:spcPct val="0"/>
                  </a:spcBef>
                  <a:spcAft>
                    <a:spcPct val="0"/>
                  </a:spcAft>
                </a:pPr>
                <a:r>
                  <a:rPr lang="en-US" dirty="0">
                    <a:solidFill>
                      <a:schemeClr val="bg1">
                        <a:lumMod val="65000"/>
                      </a:schemeClr>
                    </a:solidFill>
                  </a:rPr>
                  <a:t>Cross- check </a:t>
                </a:r>
              </a:p>
              <a:p>
                <a:pPr lvl="0" algn="ctr" eaLnBrk="0" fontAlgn="base" hangingPunct="0">
                  <a:spcBef>
                    <a:spcPct val="0"/>
                  </a:spcBef>
                  <a:spcAft>
                    <a:spcPct val="0"/>
                  </a:spcAft>
                </a:pPr>
                <a:r>
                  <a:rPr lang="en-US" dirty="0">
                    <a:solidFill>
                      <a:schemeClr val="bg1">
                        <a:lumMod val="65000"/>
                      </a:schemeClr>
                    </a:solidFill>
                  </a:rPr>
                  <a:t>norms </a:t>
                </a:r>
              </a:p>
              <a:p>
                <a:pPr lvl="0" algn="ctr" eaLnBrk="0" fontAlgn="base" hangingPunct="0">
                  <a:spcBef>
                    <a:spcPct val="0"/>
                  </a:spcBef>
                  <a:spcAft>
                    <a:spcPct val="0"/>
                  </a:spcAft>
                </a:pPr>
                <a:r>
                  <a:rPr lang="en-US" dirty="0"/>
                  <a:t> </a:t>
                </a:r>
                <a:r>
                  <a:rPr lang="en-US" altLang="en-US" dirty="0"/>
                  <a:t> </a:t>
                </a:r>
              </a:p>
              <a:p>
                <a:pPr lvl="0" algn="ctr" eaLnBrk="0" fontAlgn="base" hangingPunct="0">
                  <a:spcBef>
                    <a:spcPct val="0"/>
                  </a:spcBef>
                  <a:spcAft>
                    <a:spcPct val="0"/>
                  </a:spcAft>
                </a:pPr>
                <a:r>
                  <a:rPr lang="en-US" altLang="en-US" dirty="0"/>
                  <a:t> </a:t>
                </a:r>
              </a:p>
            </p:txBody>
          </p:sp>
          <p:pic>
            <p:nvPicPr>
              <p:cNvPr id="14" name="Graphic 13" descr="Checkmark with solid fill">
                <a:extLst>
                  <a:ext uri="{FF2B5EF4-FFF2-40B4-BE49-F238E27FC236}">
                    <a16:creationId xmlns:a16="http://schemas.microsoft.com/office/drawing/2014/main" id="{9F335818-6D01-B47E-F921-09B50D644E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7903" y="5740687"/>
                <a:ext cx="490025" cy="490025"/>
              </a:xfrm>
              <a:prstGeom prst="rect">
                <a:avLst/>
              </a:prstGeom>
            </p:spPr>
          </p:pic>
          <p:pic>
            <p:nvPicPr>
              <p:cNvPr id="15" name="Graphic 14" descr="Add">
                <a:extLst>
                  <a:ext uri="{FF2B5EF4-FFF2-40B4-BE49-F238E27FC236}">
                    <a16:creationId xmlns:a16="http://schemas.microsoft.com/office/drawing/2014/main" id="{193A221F-EBE0-C41C-081D-3140D5B29CC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900000">
                <a:off x="8070802" y="5720815"/>
                <a:ext cx="529768" cy="529768"/>
              </a:xfrm>
              <a:prstGeom prst="rect">
                <a:avLst/>
              </a:prstGeom>
            </p:spPr>
          </p:pic>
          <p:pic>
            <p:nvPicPr>
              <p:cNvPr id="20" name="Graphic 19" descr="Checkmark with solid fill">
                <a:extLst>
                  <a:ext uri="{FF2B5EF4-FFF2-40B4-BE49-F238E27FC236}">
                    <a16:creationId xmlns:a16="http://schemas.microsoft.com/office/drawing/2014/main" id="{05F9909C-997A-2CBC-65F4-34D0946E49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0655" y="5820394"/>
                <a:ext cx="490025" cy="490025"/>
              </a:xfrm>
              <a:prstGeom prst="rect">
                <a:avLst/>
              </a:prstGeom>
            </p:spPr>
          </p:pic>
        </p:grpSp>
        <p:pic>
          <p:nvPicPr>
            <p:cNvPr id="17" name="Picture 16">
              <a:extLst>
                <a:ext uri="{FF2B5EF4-FFF2-40B4-BE49-F238E27FC236}">
                  <a16:creationId xmlns:a16="http://schemas.microsoft.com/office/drawing/2014/main" id="{394FDF50-C2B4-42FF-A603-0FC643E9FAF9}"/>
                </a:ext>
              </a:extLst>
            </p:cNvPr>
            <p:cNvPicPr>
              <a:picLocks noChangeAspect="1"/>
            </p:cNvPicPr>
            <p:nvPr/>
          </p:nvPicPr>
          <p:blipFill>
            <a:blip r:embed="rId7"/>
            <a:stretch>
              <a:fillRect/>
            </a:stretch>
          </p:blipFill>
          <p:spPr>
            <a:xfrm>
              <a:off x="7213506" y="3877547"/>
              <a:ext cx="3862388" cy="1733550"/>
            </a:xfrm>
            <a:prstGeom prst="rect">
              <a:avLst/>
            </a:prstGeom>
          </p:spPr>
        </p:pic>
        <p:sp>
          <p:nvSpPr>
            <p:cNvPr id="21" name="TextBox 20">
              <a:extLst>
                <a:ext uri="{FF2B5EF4-FFF2-40B4-BE49-F238E27FC236}">
                  <a16:creationId xmlns:a16="http://schemas.microsoft.com/office/drawing/2014/main" id="{B91E4209-3C82-16E8-F45A-1333A8840BB6}"/>
                </a:ext>
              </a:extLst>
            </p:cNvPr>
            <p:cNvSpPr txBox="1"/>
            <p:nvPr/>
          </p:nvSpPr>
          <p:spPr>
            <a:xfrm>
              <a:off x="1182914" y="5915314"/>
              <a:ext cx="4041059" cy="646331"/>
            </a:xfrm>
            <a:prstGeom prst="rect">
              <a:avLst/>
            </a:prstGeom>
            <a:noFill/>
          </p:spPr>
          <p:txBody>
            <a:bodyPr wrap="square" rtlCol="0">
              <a:spAutoFit/>
            </a:bodyPr>
            <a:lstStyle/>
            <a:p>
              <a:pPr lvl="0" algn="ctr" eaLnBrk="0" fontAlgn="base" hangingPunct="0">
                <a:spcBef>
                  <a:spcPct val="0"/>
                </a:spcBef>
                <a:spcAft>
                  <a:spcPct val="0"/>
                </a:spcAft>
              </a:pPr>
              <a:r>
                <a:rPr lang="en-US" b="1" dirty="0"/>
                <a:t>Homoskedasticity exists </a:t>
              </a:r>
              <a:r>
                <a:rPr lang="en-US" altLang="en-US" b="1" dirty="0"/>
                <a:t> </a:t>
              </a:r>
            </a:p>
            <a:p>
              <a:pPr lvl="0" algn="ctr" eaLnBrk="0" fontAlgn="base" hangingPunct="0">
                <a:spcBef>
                  <a:spcPct val="0"/>
                </a:spcBef>
                <a:spcAft>
                  <a:spcPct val="0"/>
                </a:spcAft>
              </a:pPr>
              <a:r>
                <a:rPr lang="en-US" altLang="en-US" b="1" dirty="0"/>
                <a:t> </a:t>
              </a:r>
            </a:p>
          </p:txBody>
        </p:sp>
      </p:grpSp>
    </p:spTree>
    <p:extLst>
      <p:ext uri="{BB962C8B-B14F-4D97-AF65-F5344CB8AC3E}">
        <p14:creationId xmlns:p14="http://schemas.microsoft.com/office/powerpoint/2010/main" val="1806864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A0FBF1-75FE-4938-9097-421342EC7C6D}"/>
              </a:ext>
            </a:extLst>
          </p:cNvPr>
          <p:cNvSpPr txBox="1"/>
          <p:nvPr/>
        </p:nvSpPr>
        <p:spPr>
          <a:xfrm>
            <a:off x="0" y="796944"/>
            <a:ext cx="12192000" cy="1015663"/>
          </a:xfrm>
          <a:prstGeom prst="rect">
            <a:avLst/>
          </a:prstGeom>
          <a:noFill/>
        </p:spPr>
        <p:txBody>
          <a:bodyPr wrap="square" rtlCol="0">
            <a:spAutoFit/>
          </a:bodyPr>
          <a:lstStyle/>
          <a:p>
            <a:pPr lvl="0" algn="ctr" eaLnBrk="0" fontAlgn="base" hangingPunct="0">
              <a:spcBef>
                <a:spcPct val="0"/>
              </a:spcBef>
              <a:spcAft>
                <a:spcPct val="0"/>
              </a:spcAft>
            </a:pPr>
            <a:r>
              <a:rPr lang="en-US" altLang="en-US" sz="2400" dirty="0">
                <a:solidFill>
                  <a:srgbClr val="C00000"/>
                </a:solidFill>
              </a:rPr>
              <a:t>REGRESSION DIAGNOSTICS</a:t>
            </a:r>
            <a:endParaRPr lang="en-US" dirty="0"/>
          </a:p>
          <a:p>
            <a:pPr lvl="0" algn="ctr" eaLnBrk="0" fontAlgn="base" hangingPunct="0">
              <a:spcBef>
                <a:spcPct val="0"/>
              </a:spcBef>
              <a:spcAft>
                <a:spcPct val="0"/>
              </a:spcAft>
            </a:pPr>
            <a:r>
              <a:rPr lang="en-US" dirty="0"/>
              <a:t> </a:t>
            </a:r>
            <a:r>
              <a:rPr lang="en-US" altLang="en-US" dirty="0"/>
              <a:t> </a:t>
            </a:r>
          </a:p>
          <a:p>
            <a:pPr lvl="0" algn="ctr" eaLnBrk="0" fontAlgn="base" hangingPunct="0">
              <a:spcBef>
                <a:spcPct val="0"/>
              </a:spcBef>
              <a:spcAft>
                <a:spcPct val="0"/>
              </a:spcAft>
            </a:pPr>
            <a:r>
              <a:rPr lang="en-US" altLang="en-US" dirty="0"/>
              <a:t> </a:t>
            </a:r>
          </a:p>
        </p:txBody>
      </p:sp>
      <p:sp>
        <p:nvSpPr>
          <p:cNvPr id="3" name="Title 1">
            <a:extLst>
              <a:ext uri="{FF2B5EF4-FFF2-40B4-BE49-F238E27FC236}">
                <a16:creationId xmlns:a16="http://schemas.microsoft.com/office/drawing/2014/main" id="{9BD3788A-4366-5475-91A5-02D4BEADE8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a:t>
            </a:r>
            <a:r>
              <a:rPr lang="en-US" sz="1100" dirty="0">
                <a:latin typeface="Century Gothic" panose="020B0502020202020204" pitchFamily="34" charset="0"/>
              </a:rPr>
              <a:t>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p:grpSp>
        <p:nvGrpSpPr>
          <p:cNvPr id="19" name="Group 18">
            <a:extLst>
              <a:ext uri="{FF2B5EF4-FFF2-40B4-BE49-F238E27FC236}">
                <a16:creationId xmlns:a16="http://schemas.microsoft.com/office/drawing/2014/main" id="{B8E20827-DA08-325A-2F34-1D50FC3A7533}"/>
              </a:ext>
            </a:extLst>
          </p:cNvPr>
          <p:cNvGrpSpPr/>
          <p:nvPr/>
        </p:nvGrpSpPr>
        <p:grpSpPr>
          <a:xfrm>
            <a:off x="750434" y="263994"/>
            <a:ext cx="10631409" cy="6257175"/>
            <a:chOff x="750434" y="263994"/>
            <a:chExt cx="10631409" cy="6257175"/>
          </a:xfrm>
        </p:grpSpPr>
        <p:pic>
          <p:nvPicPr>
            <p:cNvPr id="6" name="Picture 5">
              <a:extLst>
                <a:ext uri="{FF2B5EF4-FFF2-40B4-BE49-F238E27FC236}">
                  <a16:creationId xmlns:a16="http://schemas.microsoft.com/office/drawing/2014/main" id="{0FF568B3-8DF2-0D65-630E-5D87DA3D8FE6}"/>
                </a:ext>
              </a:extLst>
            </p:cNvPr>
            <p:cNvPicPr>
              <a:picLocks noChangeAspect="1"/>
            </p:cNvPicPr>
            <p:nvPr/>
          </p:nvPicPr>
          <p:blipFill>
            <a:blip r:embed="rId2"/>
            <a:stretch>
              <a:fillRect/>
            </a:stretch>
          </p:blipFill>
          <p:spPr>
            <a:xfrm>
              <a:off x="6716447" y="3788460"/>
              <a:ext cx="4599508" cy="1791053"/>
            </a:xfrm>
            <a:prstGeom prst="rect">
              <a:avLst/>
            </a:prstGeom>
          </p:spPr>
        </p:pic>
        <p:grpSp>
          <p:nvGrpSpPr>
            <p:cNvPr id="18" name="Group 17">
              <a:extLst>
                <a:ext uri="{FF2B5EF4-FFF2-40B4-BE49-F238E27FC236}">
                  <a16:creationId xmlns:a16="http://schemas.microsoft.com/office/drawing/2014/main" id="{4DCDBCFD-9CB9-AE0D-C6A6-5137C8986963}"/>
                </a:ext>
              </a:extLst>
            </p:cNvPr>
            <p:cNvGrpSpPr/>
            <p:nvPr/>
          </p:nvGrpSpPr>
          <p:grpSpPr>
            <a:xfrm>
              <a:off x="750434" y="263994"/>
              <a:ext cx="10631409" cy="6257175"/>
              <a:chOff x="750434" y="263994"/>
              <a:chExt cx="10631409" cy="6257175"/>
            </a:xfrm>
          </p:grpSpPr>
          <p:pic>
            <p:nvPicPr>
              <p:cNvPr id="5" name="Picture 4" descr="Chart, line chart&#10;&#10;Description automatically generated">
                <a:extLst>
                  <a:ext uri="{FF2B5EF4-FFF2-40B4-BE49-F238E27FC236}">
                    <a16:creationId xmlns:a16="http://schemas.microsoft.com/office/drawing/2014/main" id="{73922192-8829-3352-A4E1-69D7C000A073}"/>
                  </a:ext>
                </a:extLst>
              </p:cNvPr>
              <p:cNvPicPr>
                <a:picLocks noChangeAspect="1"/>
              </p:cNvPicPr>
              <p:nvPr/>
            </p:nvPicPr>
            <p:blipFill rotWithShape="1">
              <a:blip r:embed="rId3">
                <a:extLst>
                  <a:ext uri="{28A0092B-C50C-407E-A947-70E740481C1C}">
                    <a14:useLocalDpi xmlns:a14="http://schemas.microsoft.com/office/drawing/2010/main" val="0"/>
                  </a:ext>
                </a:extLst>
              </a:blip>
              <a:srcRect l="49916" t="50000" r="84" b="-631"/>
              <a:stretch/>
            </p:blipFill>
            <p:spPr>
              <a:xfrm>
                <a:off x="750434" y="1179281"/>
                <a:ext cx="4779488" cy="4794465"/>
              </a:xfrm>
              <a:prstGeom prst="rect">
                <a:avLst/>
              </a:prstGeom>
            </p:spPr>
          </p:pic>
          <p:sp>
            <p:nvSpPr>
              <p:cNvPr id="42" name="Title 1">
                <a:extLst>
                  <a:ext uri="{FF2B5EF4-FFF2-40B4-BE49-F238E27FC236}">
                    <a16:creationId xmlns:a16="http://schemas.microsoft.com/office/drawing/2014/main" id="{CB49194B-D324-504E-4C5B-6E72D932D260}"/>
                  </a:ext>
                </a:extLst>
              </p:cNvPr>
              <p:cNvSpPr txBox="1">
                <a:spLocks/>
              </p:cNvSpPr>
              <p:nvPr/>
            </p:nvSpPr>
            <p:spPr>
              <a:xfrm>
                <a:off x="838200" y="263994"/>
                <a:ext cx="10515600" cy="915287"/>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entury Gothic" panose="020B0502020202020204" pitchFamily="34" charset="0"/>
                  </a:rPr>
                  <a:t>VISUALIZATION</a:t>
                </a:r>
                <a:br>
                  <a:rPr lang="en-US" dirty="0">
                    <a:latin typeface="Century Gothic" panose="020B0502020202020204" pitchFamily="34" charset="0"/>
                  </a:rPr>
                </a:br>
                <a:endParaRPr lang="en-US" dirty="0">
                  <a:latin typeface="Century Gothic" panose="020B0502020202020204" pitchFamily="34" charset="0"/>
                </a:endParaRPr>
              </a:p>
            </p:txBody>
          </p:sp>
          <p:grpSp>
            <p:nvGrpSpPr>
              <p:cNvPr id="8" name="Group 7">
                <a:extLst>
                  <a:ext uri="{FF2B5EF4-FFF2-40B4-BE49-F238E27FC236}">
                    <a16:creationId xmlns:a16="http://schemas.microsoft.com/office/drawing/2014/main" id="{8E48DE81-CD77-C2FA-DF14-39F568974256}"/>
                  </a:ext>
                </a:extLst>
              </p:cNvPr>
              <p:cNvGrpSpPr/>
              <p:nvPr/>
            </p:nvGrpSpPr>
            <p:grpSpPr>
              <a:xfrm>
                <a:off x="1191009" y="1558064"/>
                <a:ext cx="10190834" cy="4963105"/>
                <a:chOff x="1191009" y="1558064"/>
                <a:chExt cx="10190834" cy="4963105"/>
              </a:xfrm>
            </p:grpSpPr>
            <p:sp>
              <p:nvSpPr>
                <p:cNvPr id="9" name="TextBox 8">
                  <a:extLst>
                    <a:ext uri="{FF2B5EF4-FFF2-40B4-BE49-F238E27FC236}">
                      <a16:creationId xmlns:a16="http://schemas.microsoft.com/office/drawing/2014/main" id="{B03F0BEA-F57D-B0AC-F699-DE10304601B5}"/>
                    </a:ext>
                  </a:extLst>
                </p:cNvPr>
                <p:cNvSpPr txBox="1"/>
                <p:nvPr/>
              </p:nvSpPr>
              <p:spPr>
                <a:xfrm>
                  <a:off x="6308399" y="1558064"/>
                  <a:ext cx="5073444" cy="2031325"/>
                </a:xfrm>
                <a:prstGeom prst="rect">
                  <a:avLst/>
                </a:prstGeom>
                <a:noFill/>
              </p:spPr>
              <p:txBody>
                <a:bodyPr wrap="square" rtlCol="0">
                  <a:spAutoFit/>
                </a:bodyPr>
                <a:lstStyle/>
                <a:p>
                  <a:pPr lvl="0" algn="ctr" eaLnBrk="0" fontAlgn="base" hangingPunct="0">
                    <a:spcBef>
                      <a:spcPct val="0"/>
                    </a:spcBef>
                    <a:spcAft>
                      <a:spcPct val="0"/>
                    </a:spcAft>
                  </a:pPr>
                  <a:r>
                    <a:rPr lang="en-US" altLang="en-US" sz="2400" u="sng" dirty="0"/>
                    <a:t>INSIGHTS</a:t>
                  </a:r>
                </a:p>
                <a:p>
                  <a:pPr lvl="0" algn="ctr" eaLnBrk="0" fontAlgn="base" hangingPunct="0">
                    <a:spcBef>
                      <a:spcPct val="0"/>
                    </a:spcBef>
                    <a:spcAft>
                      <a:spcPct val="0"/>
                    </a:spcAft>
                  </a:pPr>
                  <a:endParaRPr lang="en-US" altLang="en-US" sz="1200" dirty="0"/>
                </a:p>
                <a:p>
                  <a:pPr marL="285750" indent="-285750" algn="just">
                    <a:buFont typeface="Arial" panose="020B0604020202020204" pitchFamily="34" charset="0"/>
                    <a:buChar char="•"/>
                  </a:pPr>
                  <a:r>
                    <a:rPr lang="en-US" dirty="0"/>
                    <a:t>This plot aids to find outliers</a:t>
                  </a:r>
                </a:p>
                <a:p>
                  <a:pPr marL="285750" indent="-285750" algn="just">
                    <a:buFont typeface="Arial" panose="020B0604020202020204" pitchFamily="34" charset="0"/>
                    <a:buChar char="•"/>
                  </a:pPr>
                  <a:r>
                    <a:rPr lang="en-US" dirty="0"/>
                    <a:t>Majority of the points are within the Cook’s distance line.  </a:t>
                  </a:r>
                </a:p>
                <a:p>
                  <a:pPr marL="285750" indent="-285750" algn="just">
                    <a:buFont typeface="Arial" panose="020B0604020202020204" pitchFamily="34" charset="0"/>
                    <a:buChar char="•"/>
                  </a:pPr>
                  <a:r>
                    <a:rPr lang="en-US" dirty="0"/>
                    <a:t>Cases are influential to regression results. </a:t>
                  </a:r>
                </a:p>
                <a:p>
                  <a:pPr lvl="0" algn="ctr" eaLnBrk="0" fontAlgn="base" hangingPunct="0">
                    <a:spcBef>
                      <a:spcPct val="0"/>
                    </a:spcBef>
                    <a:spcAft>
                      <a:spcPct val="0"/>
                    </a:spcAft>
                  </a:pPr>
                  <a:endParaRPr lang="en-US" dirty="0"/>
                </a:p>
              </p:txBody>
            </p:sp>
            <p:sp>
              <p:nvSpPr>
                <p:cNvPr id="10" name="TextBox 9">
                  <a:extLst>
                    <a:ext uri="{FF2B5EF4-FFF2-40B4-BE49-F238E27FC236}">
                      <a16:creationId xmlns:a16="http://schemas.microsoft.com/office/drawing/2014/main" id="{4A124D56-85CE-9614-098D-B3B69371FECA}"/>
                    </a:ext>
                  </a:extLst>
                </p:cNvPr>
                <p:cNvSpPr txBox="1"/>
                <p:nvPr/>
              </p:nvSpPr>
              <p:spPr>
                <a:xfrm>
                  <a:off x="4075470" y="4091840"/>
                  <a:ext cx="4041059" cy="1477328"/>
                </a:xfrm>
                <a:prstGeom prst="rect">
                  <a:avLst/>
                </a:prstGeom>
                <a:noFill/>
              </p:spPr>
              <p:txBody>
                <a:bodyPr wrap="square" rtlCol="0">
                  <a:spAutoFit/>
                </a:bodyPr>
                <a:lstStyle/>
                <a:p>
                  <a:pPr marL="342900" lvl="0" indent="-342900" algn="ctr" eaLnBrk="0" fontAlgn="base" hangingPunct="0">
                    <a:spcBef>
                      <a:spcPct val="0"/>
                    </a:spcBef>
                    <a:spcAft>
                      <a:spcPct val="0"/>
                    </a:spcAft>
                    <a:buFont typeface="Arial" panose="020B0604020202020204" pitchFamily="34" charset="0"/>
                    <a:buChar char="•"/>
                  </a:pPr>
                  <a:endParaRPr lang="en-US" dirty="0"/>
                </a:p>
                <a:p>
                  <a:pPr lvl="0" algn="ctr" eaLnBrk="0" fontAlgn="base" hangingPunct="0">
                    <a:spcBef>
                      <a:spcPct val="0"/>
                    </a:spcBef>
                    <a:spcAft>
                      <a:spcPct val="0"/>
                    </a:spcAft>
                  </a:pPr>
                  <a:r>
                    <a:rPr lang="en-US" dirty="0">
                      <a:solidFill>
                        <a:schemeClr val="bg1">
                          <a:lumMod val="65000"/>
                        </a:schemeClr>
                      </a:solidFill>
                    </a:rPr>
                    <a:t>Cross- check </a:t>
                  </a:r>
                </a:p>
                <a:p>
                  <a:pPr lvl="0" algn="ctr" eaLnBrk="0" fontAlgn="base" hangingPunct="0">
                    <a:spcBef>
                      <a:spcPct val="0"/>
                    </a:spcBef>
                    <a:spcAft>
                      <a:spcPct val="0"/>
                    </a:spcAft>
                  </a:pPr>
                  <a:r>
                    <a:rPr lang="en-US" dirty="0">
                      <a:solidFill>
                        <a:schemeClr val="bg1">
                          <a:lumMod val="65000"/>
                        </a:schemeClr>
                      </a:solidFill>
                    </a:rPr>
                    <a:t>norms </a:t>
                  </a:r>
                </a:p>
                <a:p>
                  <a:pPr lvl="0" algn="ctr" eaLnBrk="0" fontAlgn="base" hangingPunct="0">
                    <a:spcBef>
                      <a:spcPct val="0"/>
                    </a:spcBef>
                    <a:spcAft>
                      <a:spcPct val="0"/>
                    </a:spcAft>
                  </a:pPr>
                  <a:r>
                    <a:rPr lang="en-US" dirty="0"/>
                    <a:t> </a:t>
                  </a:r>
                  <a:r>
                    <a:rPr lang="en-US" altLang="en-US" dirty="0"/>
                    <a:t> </a:t>
                  </a:r>
                </a:p>
                <a:p>
                  <a:pPr lvl="0" algn="ctr" eaLnBrk="0" fontAlgn="base" hangingPunct="0">
                    <a:spcBef>
                      <a:spcPct val="0"/>
                    </a:spcBef>
                    <a:spcAft>
                      <a:spcPct val="0"/>
                    </a:spcAft>
                  </a:pPr>
                  <a:r>
                    <a:rPr lang="en-US" altLang="en-US" dirty="0"/>
                    <a:t> </a:t>
                  </a:r>
                </a:p>
              </p:txBody>
            </p:sp>
            <p:pic>
              <p:nvPicPr>
                <p:cNvPr id="11" name="Graphic 10" descr="Checkmark with solid fill">
                  <a:extLst>
                    <a:ext uri="{FF2B5EF4-FFF2-40B4-BE49-F238E27FC236}">
                      <a16:creationId xmlns:a16="http://schemas.microsoft.com/office/drawing/2014/main" id="{13D46178-1182-278D-E3CB-AA7E496D0A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3441" y="5867525"/>
                  <a:ext cx="490025" cy="490025"/>
                </a:xfrm>
                <a:prstGeom prst="rect">
                  <a:avLst/>
                </a:prstGeom>
              </p:spPr>
            </p:pic>
            <p:pic>
              <p:nvPicPr>
                <p:cNvPr id="12" name="Graphic 11" descr="Add">
                  <a:extLst>
                    <a:ext uri="{FF2B5EF4-FFF2-40B4-BE49-F238E27FC236}">
                      <a16:creationId xmlns:a16="http://schemas.microsoft.com/office/drawing/2014/main" id="{F9A60AFE-1BC2-AA5C-0A88-1158C14740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00000">
                  <a:off x="9966350" y="5746387"/>
                  <a:ext cx="529768" cy="529768"/>
                </a:xfrm>
                <a:prstGeom prst="rect">
                  <a:avLst/>
                </a:prstGeom>
              </p:spPr>
            </p:pic>
            <p:pic>
              <p:nvPicPr>
                <p:cNvPr id="17" name="Graphic 16" descr="Add">
                  <a:extLst>
                    <a:ext uri="{FF2B5EF4-FFF2-40B4-BE49-F238E27FC236}">
                      <a16:creationId xmlns:a16="http://schemas.microsoft.com/office/drawing/2014/main" id="{160F7212-EEB3-CDCE-C275-B628D0BEB9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8900000">
                  <a:off x="1191009" y="5991401"/>
                  <a:ext cx="529768" cy="529768"/>
                </a:xfrm>
                <a:prstGeom prst="rect">
                  <a:avLst/>
                </a:prstGeom>
              </p:spPr>
            </p:pic>
          </p:grpSp>
          <p:sp>
            <p:nvSpPr>
              <p:cNvPr id="14" name="TextBox 13">
                <a:extLst>
                  <a:ext uri="{FF2B5EF4-FFF2-40B4-BE49-F238E27FC236}">
                    <a16:creationId xmlns:a16="http://schemas.microsoft.com/office/drawing/2014/main" id="{86EB9BC9-2BE6-17ED-3CE1-5F3A9C5E8C37}"/>
                  </a:ext>
                </a:extLst>
              </p:cNvPr>
              <p:cNvSpPr txBox="1"/>
              <p:nvPr/>
            </p:nvSpPr>
            <p:spPr>
              <a:xfrm>
                <a:off x="1624071" y="6071619"/>
                <a:ext cx="4171817" cy="369332"/>
              </a:xfrm>
              <a:prstGeom prst="rect">
                <a:avLst/>
              </a:prstGeom>
              <a:noFill/>
            </p:spPr>
            <p:txBody>
              <a:bodyPr wrap="square" rtlCol="0">
                <a:spAutoFit/>
              </a:bodyPr>
              <a:lstStyle/>
              <a:p>
                <a:pPr lvl="0" algn="ctr" eaLnBrk="0" fontAlgn="base" hangingPunct="0">
                  <a:spcBef>
                    <a:spcPct val="0"/>
                  </a:spcBef>
                  <a:spcAft>
                    <a:spcPct val="0"/>
                  </a:spcAft>
                </a:pPr>
                <a:r>
                  <a:rPr lang="en-US" altLang="en-US" b="1" dirty="0"/>
                  <a:t>Points don’t get along the regression line </a:t>
                </a:r>
              </a:p>
            </p:txBody>
          </p:sp>
        </p:grpSp>
      </p:grpSp>
    </p:spTree>
    <p:extLst>
      <p:ext uri="{BB962C8B-B14F-4D97-AF65-F5344CB8AC3E}">
        <p14:creationId xmlns:p14="http://schemas.microsoft.com/office/powerpoint/2010/main" val="417598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D3788A-4366-5475-91A5-02D4BEADE8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solidFill>
                  <a:schemeClr val="bg2"/>
                </a:solidFill>
                <a:latin typeface="Century Gothic" panose="020B0502020202020204" pitchFamily="34" charset="0"/>
              </a:rPr>
              <a:t>Introduction</a:t>
            </a:r>
            <a:r>
              <a:rPr lang="en-US" sz="1100">
                <a:latin typeface="Century Gothic" panose="020B0502020202020204" pitchFamily="34" charset="0"/>
              </a:rPr>
              <a:t> </a:t>
            </a:r>
            <a:r>
              <a:rPr lang="en-US" sz="1100">
                <a:solidFill>
                  <a:schemeClr val="bg2"/>
                </a:solidFill>
                <a:latin typeface="Century Gothic" panose="020B0502020202020204" pitchFamily="34" charset="0"/>
              </a:rPr>
              <a:t>/</a:t>
            </a:r>
            <a:r>
              <a:rPr lang="en-US" sz="1100">
                <a:latin typeface="Century Gothic" panose="020B0502020202020204" pitchFamily="34" charset="0"/>
              </a:rPr>
              <a:t> </a:t>
            </a:r>
            <a:r>
              <a:rPr lang="en-US" sz="1100">
                <a:solidFill>
                  <a:schemeClr val="bg2"/>
                </a:solidFill>
                <a:latin typeface="Century Gothic" panose="020B0502020202020204" pitchFamily="34" charset="0"/>
              </a:rPr>
              <a:t>Motivation /Theory and Hypothesis / </a:t>
            </a:r>
            <a:r>
              <a:rPr lang="en-US" sz="1100">
                <a:solidFill>
                  <a:srgbClr val="E7E6E6"/>
                </a:solidFill>
                <a:latin typeface="Century Gothic" panose="020B0502020202020204" pitchFamily="34" charset="0"/>
              </a:rPr>
              <a:t>Data Summary /</a:t>
            </a:r>
            <a:r>
              <a:rPr lang="en-US" sz="1100">
                <a:latin typeface="Century Gothic" panose="020B0502020202020204" pitchFamily="34" charset="0"/>
              </a:rPr>
              <a:t>Visualization</a:t>
            </a:r>
          </a:p>
          <a:p>
            <a:r>
              <a:rPr lang="en-US" sz="1100">
                <a:solidFill>
                  <a:schemeClr val="bg2"/>
                </a:solidFill>
                <a:latin typeface="Century Gothic" panose="020B0502020202020204" pitchFamily="34" charset="0"/>
              </a:rPr>
              <a:t> /Limitations of Data /Various Attempted Models /Interpretation /Conclusion /Possible Alternatives  </a:t>
            </a:r>
          </a:p>
          <a:p>
            <a:pPr algn="ctr"/>
            <a:r>
              <a:rPr lang="en-US" sz="1800">
                <a:solidFill>
                  <a:schemeClr val="bg2"/>
                </a:solidFill>
              </a:rPr>
              <a:t> </a:t>
            </a:r>
          </a:p>
          <a:p>
            <a:pPr algn="ctr"/>
            <a:endParaRPr lang="en-US" sz="1800"/>
          </a:p>
        </p:txBody>
      </p:sp>
      <p:grpSp>
        <p:nvGrpSpPr>
          <p:cNvPr id="9" name="Group 8">
            <a:extLst>
              <a:ext uri="{FF2B5EF4-FFF2-40B4-BE49-F238E27FC236}">
                <a16:creationId xmlns:a16="http://schemas.microsoft.com/office/drawing/2014/main" id="{088642CB-0ACD-0480-04A8-E4D4C864DF4D}"/>
              </a:ext>
            </a:extLst>
          </p:cNvPr>
          <p:cNvGrpSpPr/>
          <p:nvPr/>
        </p:nvGrpSpPr>
        <p:grpSpPr>
          <a:xfrm>
            <a:off x="1" y="263994"/>
            <a:ext cx="14419355" cy="5680471"/>
            <a:chOff x="1" y="263994"/>
            <a:chExt cx="14419355" cy="5680471"/>
          </a:xfrm>
        </p:grpSpPr>
        <p:sp>
          <p:nvSpPr>
            <p:cNvPr id="4" name="TextBox 3">
              <a:extLst>
                <a:ext uri="{FF2B5EF4-FFF2-40B4-BE49-F238E27FC236}">
                  <a16:creationId xmlns:a16="http://schemas.microsoft.com/office/drawing/2014/main" id="{36A0FBF1-75FE-4938-9097-421342EC7C6D}"/>
                </a:ext>
              </a:extLst>
            </p:cNvPr>
            <p:cNvSpPr txBox="1"/>
            <p:nvPr/>
          </p:nvSpPr>
          <p:spPr>
            <a:xfrm>
              <a:off x="1" y="915288"/>
              <a:ext cx="12192000" cy="2677656"/>
            </a:xfrm>
            <a:prstGeom prst="rect">
              <a:avLst/>
            </a:prstGeom>
            <a:noFill/>
          </p:spPr>
          <p:txBody>
            <a:bodyPr wrap="square" lIns="91440" tIns="45720" rIns="91440" bIns="45720" rtlCol="0" anchor="t">
              <a:spAutoFit/>
            </a:bodyPr>
            <a:lstStyle/>
            <a:p>
              <a:pPr algn="ctr" eaLnBrk="0" fontAlgn="base" hangingPunct="0">
                <a:spcBef>
                  <a:spcPct val="0"/>
                </a:spcBef>
                <a:spcAft>
                  <a:spcPct val="0"/>
                </a:spcAft>
              </a:pPr>
              <a:r>
                <a:rPr lang="en-US" altLang="en-US" sz="2400">
                  <a:solidFill>
                    <a:srgbClr val="C00000"/>
                  </a:solidFill>
                </a:rPr>
                <a:t>CORRELATION COEFFICIENT </a:t>
              </a:r>
            </a:p>
            <a:p>
              <a:pPr algn="ctr" eaLnBrk="0" fontAlgn="base" hangingPunct="0">
                <a:spcBef>
                  <a:spcPct val="0"/>
                </a:spcBef>
                <a:spcAft>
                  <a:spcPct val="0"/>
                </a:spcAft>
              </a:pPr>
              <a:r>
                <a:rPr lang="en-US"/>
                <a:t>Checking the initial relationship between independent variables and dependent variable:</a:t>
              </a:r>
            </a:p>
            <a:p>
              <a:pPr lvl="0" algn="ctr" eaLnBrk="0" fontAlgn="base" hangingPunct="0">
                <a:spcBef>
                  <a:spcPct val="0"/>
                </a:spcBef>
                <a:spcAft>
                  <a:spcPct val="0"/>
                </a:spcAft>
              </a:pPr>
              <a:endParaRPr lang="en-US"/>
            </a:p>
            <a:p>
              <a:pPr algn="ctr" eaLnBrk="0" fontAlgn="base" hangingPunct="0">
                <a:spcBef>
                  <a:spcPct val="0"/>
                </a:spcBef>
                <a:spcAft>
                  <a:spcPct val="0"/>
                </a:spcAft>
              </a:pPr>
              <a:r>
                <a:rPr lang="en-US" b="1"/>
                <a:t>“0”</a:t>
              </a:r>
              <a:r>
                <a:rPr lang="en-US"/>
                <a:t> there is no relationship between the variables at all </a:t>
              </a:r>
              <a:endParaRPr lang="en-US">
                <a:cs typeface="Calibri"/>
              </a:endParaRPr>
            </a:p>
            <a:p>
              <a:pPr lvl="0" algn="ctr" eaLnBrk="0" fontAlgn="base" hangingPunct="0">
                <a:spcBef>
                  <a:spcPct val="0"/>
                </a:spcBef>
                <a:spcAft>
                  <a:spcPct val="0"/>
                </a:spcAft>
              </a:pPr>
              <a:endParaRPr lang="en-US"/>
            </a:p>
            <a:p>
              <a:pPr lvl="0" algn="ctr" eaLnBrk="0" fontAlgn="base" hangingPunct="0">
                <a:spcBef>
                  <a:spcPct val="0"/>
                </a:spcBef>
                <a:spcAft>
                  <a:spcPct val="0"/>
                </a:spcAft>
              </a:pPr>
              <a:r>
                <a:rPr lang="en-US" b="1"/>
                <a:t>“-1 or 1”</a:t>
              </a:r>
              <a:r>
                <a:rPr lang="en-US"/>
                <a:t> there is a perfect negative or positive correlation</a:t>
              </a:r>
              <a:endParaRPr lang="en-US">
                <a:cs typeface="Calibri"/>
              </a:endParaRPr>
            </a:p>
            <a:p>
              <a:pPr lvl="0" algn="ctr" eaLnBrk="0" fontAlgn="base" hangingPunct="0">
                <a:spcBef>
                  <a:spcPct val="0"/>
                </a:spcBef>
                <a:spcAft>
                  <a:spcPct val="0"/>
                </a:spcAft>
              </a:pPr>
              <a:endParaRPr lang="en-US"/>
            </a:p>
            <a:p>
              <a:pPr algn="ctr" eaLnBrk="0" fontAlgn="base" hangingPunct="0">
                <a:spcBef>
                  <a:spcPct val="0"/>
                </a:spcBef>
                <a:spcAft>
                  <a:spcPct val="0"/>
                </a:spcAft>
              </a:pPr>
              <a:r>
                <a:rPr lang="en-US"/>
                <a:t> </a:t>
              </a:r>
              <a:r>
                <a:rPr lang="en-US" altLang="en-US"/>
                <a:t> </a:t>
              </a:r>
              <a:endParaRPr lang="en-US" altLang="en-US">
                <a:cs typeface="Calibri"/>
              </a:endParaRPr>
            </a:p>
            <a:p>
              <a:pPr algn="ctr" eaLnBrk="0" fontAlgn="base" hangingPunct="0">
                <a:spcBef>
                  <a:spcPct val="0"/>
                </a:spcBef>
                <a:spcAft>
                  <a:spcPct val="0"/>
                </a:spcAft>
              </a:pPr>
              <a:endParaRPr lang="en-US" altLang="en-US">
                <a:cs typeface="Calibri"/>
              </a:endParaRPr>
            </a:p>
          </p:txBody>
        </p:sp>
        <p:sp>
          <p:nvSpPr>
            <p:cNvPr id="39" name="TextBox 38">
              <a:extLst>
                <a:ext uri="{FF2B5EF4-FFF2-40B4-BE49-F238E27FC236}">
                  <a16:creationId xmlns:a16="http://schemas.microsoft.com/office/drawing/2014/main" id="{8B89346B-8D9A-46A2-744C-51626FD868FE}"/>
                </a:ext>
              </a:extLst>
            </p:cNvPr>
            <p:cNvSpPr txBox="1"/>
            <p:nvPr/>
          </p:nvSpPr>
          <p:spPr>
            <a:xfrm>
              <a:off x="995346" y="5479594"/>
              <a:ext cx="6260122" cy="46487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lang="en-US" b="1" err="1">
                  <a:solidFill>
                    <a:schemeClr val="tx1"/>
                  </a:solidFill>
                </a:rPr>
                <a:t>Corr</a:t>
              </a:r>
              <a:r>
                <a:rPr lang="en-US" b="1">
                  <a:solidFill>
                    <a:schemeClr val="tx1"/>
                  </a:solidFill>
                </a:rPr>
                <a:t>(MEDV, TAX) = </a:t>
              </a:r>
              <a:r>
                <a:rPr lang="en-US" b="1">
                  <a:solidFill>
                    <a:schemeClr val="accent6"/>
                  </a:solidFill>
                </a:rPr>
                <a:t>0.459</a:t>
              </a:r>
            </a:p>
          </p:txBody>
        </p:sp>
        <p:sp>
          <p:nvSpPr>
            <p:cNvPr id="41" name="TextBox 40">
              <a:extLst>
                <a:ext uri="{FF2B5EF4-FFF2-40B4-BE49-F238E27FC236}">
                  <a16:creationId xmlns:a16="http://schemas.microsoft.com/office/drawing/2014/main" id="{B9AD7906-8CCE-4D22-DE71-6FF81DB1183C}"/>
                </a:ext>
              </a:extLst>
            </p:cNvPr>
            <p:cNvSpPr txBox="1"/>
            <p:nvPr/>
          </p:nvSpPr>
          <p:spPr>
            <a:xfrm>
              <a:off x="4465615" y="5477841"/>
              <a:ext cx="3095592" cy="46487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lang="en-US" b="1" err="1">
                  <a:solidFill>
                    <a:schemeClr val="tx1"/>
                  </a:solidFill>
                </a:rPr>
                <a:t>Corr</a:t>
              </a:r>
              <a:r>
                <a:rPr lang="en-US" b="1">
                  <a:solidFill>
                    <a:schemeClr val="tx1"/>
                  </a:solidFill>
                </a:rPr>
                <a:t>(MEDV, INDUS) = </a:t>
              </a:r>
              <a:r>
                <a:rPr lang="en-US" b="1">
                  <a:solidFill>
                    <a:srgbClr val="C00000"/>
                  </a:solidFill>
                </a:rPr>
                <a:t>-0.463</a:t>
              </a:r>
            </a:p>
          </p:txBody>
        </p:sp>
        <p:sp>
          <p:nvSpPr>
            <p:cNvPr id="42" name="Title 1">
              <a:extLst>
                <a:ext uri="{FF2B5EF4-FFF2-40B4-BE49-F238E27FC236}">
                  <a16:creationId xmlns:a16="http://schemas.microsoft.com/office/drawing/2014/main" id="{CB49194B-D324-504E-4C5B-6E72D932D260}"/>
                </a:ext>
              </a:extLst>
            </p:cNvPr>
            <p:cNvSpPr txBox="1">
              <a:spLocks/>
            </p:cNvSpPr>
            <p:nvPr/>
          </p:nvSpPr>
          <p:spPr>
            <a:xfrm>
              <a:off x="838200" y="263994"/>
              <a:ext cx="10515600" cy="915287"/>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atin typeface="Century Gothic" panose="020B0502020202020204" pitchFamily="34" charset="0"/>
                </a:rPr>
                <a:t>VISUALIZATION</a:t>
              </a:r>
              <a:br>
                <a:rPr lang="en-US">
                  <a:latin typeface="Century Gothic" panose="020B0502020202020204" pitchFamily="34" charset="0"/>
                </a:rPr>
              </a:br>
              <a:endParaRPr lang="en-US">
                <a:latin typeface="Century Gothic" panose="020B0502020202020204" pitchFamily="34" charset="0"/>
              </a:endParaRPr>
            </a:p>
          </p:txBody>
        </p:sp>
        <p:sp>
          <p:nvSpPr>
            <p:cNvPr id="46" name="TextBox 45">
              <a:extLst>
                <a:ext uri="{FF2B5EF4-FFF2-40B4-BE49-F238E27FC236}">
                  <a16:creationId xmlns:a16="http://schemas.microsoft.com/office/drawing/2014/main" id="{D8B1FBE9-188A-812B-425E-FA815CFCE81B}"/>
                </a:ext>
              </a:extLst>
            </p:cNvPr>
            <p:cNvSpPr txBox="1"/>
            <p:nvPr/>
          </p:nvSpPr>
          <p:spPr>
            <a:xfrm>
              <a:off x="7973952" y="5477841"/>
              <a:ext cx="6445404" cy="46487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lang="en-US" b="1" err="1">
                  <a:solidFill>
                    <a:schemeClr val="tx1"/>
                  </a:solidFill>
                </a:rPr>
                <a:t>Corr</a:t>
              </a:r>
              <a:r>
                <a:rPr lang="en-US" b="1">
                  <a:solidFill>
                    <a:schemeClr val="tx1"/>
                  </a:solidFill>
                </a:rPr>
                <a:t>(MEDV, RAD) = </a:t>
              </a:r>
              <a:r>
                <a:rPr lang="en-US" b="1">
                  <a:solidFill>
                    <a:srgbClr val="C00000"/>
                  </a:solidFill>
                </a:rPr>
                <a:t>-0.379</a:t>
              </a:r>
            </a:p>
          </p:txBody>
        </p:sp>
        <p:pic>
          <p:nvPicPr>
            <p:cNvPr id="5" name="Picture 4" descr="Chart, scatter chart&#10;&#10;Description automatically generated">
              <a:extLst>
                <a:ext uri="{FF2B5EF4-FFF2-40B4-BE49-F238E27FC236}">
                  <a16:creationId xmlns:a16="http://schemas.microsoft.com/office/drawing/2014/main" id="{873013C3-CA9C-A635-50DD-11E22F67A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23" y="3139962"/>
              <a:ext cx="3661554" cy="2337879"/>
            </a:xfrm>
            <a:prstGeom prst="rect">
              <a:avLst/>
            </a:prstGeom>
          </p:spPr>
        </p:pic>
        <p:pic>
          <p:nvPicPr>
            <p:cNvPr id="7" name="Picture 6" descr="Chart, scatter chart&#10;&#10;Description automatically generated">
              <a:extLst>
                <a:ext uri="{FF2B5EF4-FFF2-40B4-BE49-F238E27FC236}">
                  <a16:creationId xmlns:a16="http://schemas.microsoft.com/office/drawing/2014/main" id="{3AE7F528-E14F-0EC8-BFB2-84AC08360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9877" y="3064178"/>
              <a:ext cx="3571178" cy="2411910"/>
            </a:xfrm>
            <a:prstGeom prst="rect">
              <a:avLst/>
            </a:prstGeom>
          </p:spPr>
        </p:pic>
        <p:pic>
          <p:nvPicPr>
            <p:cNvPr id="8" name="Picture 7" descr="Chart&#10;&#10;Description automatically generated">
              <a:extLst>
                <a:ext uri="{FF2B5EF4-FFF2-40B4-BE49-F238E27FC236}">
                  <a16:creationId xmlns:a16="http://schemas.microsoft.com/office/drawing/2014/main" id="{0A0DAC2B-4F87-949A-B07A-7050367E7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2395" y="3190525"/>
              <a:ext cx="3518412" cy="2269185"/>
            </a:xfrm>
            <a:prstGeom prst="rect">
              <a:avLst/>
            </a:prstGeom>
          </p:spPr>
        </p:pic>
      </p:grpSp>
    </p:spTree>
    <p:extLst>
      <p:ext uri="{BB962C8B-B14F-4D97-AF65-F5344CB8AC3E}">
        <p14:creationId xmlns:p14="http://schemas.microsoft.com/office/powerpoint/2010/main" val="148811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BA91E8CD-7578-EEAB-4528-7D45CD293D94}"/>
              </a:ext>
            </a:extLst>
          </p:cNvPr>
          <p:cNvGrpSpPr/>
          <p:nvPr/>
        </p:nvGrpSpPr>
        <p:grpSpPr>
          <a:xfrm>
            <a:off x="1" y="263994"/>
            <a:ext cx="12192000" cy="6143589"/>
            <a:chOff x="1" y="263994"/>
            <a:chExt cx="12192000" cy="6143589"/>
          </a:xfrm>
        </p:grpSpPr>
        <p:sp>
          <p:nvSpPr>
            <p:cNvPr id="4" name="TextBox 3">
              <a:extLst>
                <a:ext uri="{FF2B5EF4-FFF2-40B4-BE49-F238E27FC236}">
                  <a16:creationId xmlns:a16="http://schemas.microsoft.com/office/drawing/2014/main" id="{36A0FBF1-75FE-4938-9097-421342EC7C6D}"/>
                </a:ext>
              </a:extLst>
            </p:cNvPr>
            <p:cNvSpPr txBox="1"/>
            <p:nvPr/>
          </p:nvSpPr>
          <p:spPr>
            <a:xfrm>
              <a:off x="1" y="915288"/>
              <a:ext cx="12192000" cy="2677656"/>
            </a:xfrm>
            <a:prstGeom prst="rect">
              <a:avLst/>
            </a:prstGeom>
            <a:noFill/>
          </p:spPr>
          <p:txBody>
            <a:bodyPr wrap="square" rtlCol="0">
              <a:spAutoFit/>
            </a:bodyPr>
            <a:lstStyle/>
            <a:p>
              <a:pPr algn="ctr" eaLnBrk="0" fontAlgn="base" hangingPunct="0">
                <a:spcBef>
                  <a:spcPct val="0"/>
                </a:spcBef>
                <a:spcAft>
                  <a:spcPct val="0"/>
                </a:spcAft>
              </a:pPr>
              <a:r>
                <a:rPr lang="en-US" altLang="en-US" sz="2400" dirty="0">
                  <a:solidFill>
                    <a:srgbClr val="C00000"/>
                  </a:solidFill>
                </a:rPr>
                <a:t>CORRELATION COEFFICIENT (contd.)</a:t>
              </a:r>
            </a:p>
            <a:p>
              <a:pPr lvl="0" algn="ctr" eaLnBrk="0" fontAlgn="base" hangingPunct="0">
                <a:spcBef>
                  <a:spcPct val="0"/>
                </a:spcBef>
                <a:spcAft>
                  <a:spcPct val="0"/>
                </a:spcAft>
              </a:pPr>
              <a:r>
                <a:rPr lang="en-US" dirty="0"/>
                <a:t>Checking the initial relationship between independent variables and Charges variable:</a:t>
              </a:r>
            </a:p>
            <a:p>
              <a:pPr lvl="0" algn="ctr" eaLnBrk="0" fontAlgn="base" hangingPunct="0">
                <a:spcBef>
                  <a:spcPct val="0"/>
                </a:spcBef>
                <a:spcAft>
                  <a:spcPct val="0"/>
                </a:spcAft>
              </a:pPr>
              <a:endParaRPr lang="en-US" dirty="0"/>
            </a:p>
            <a:p>
              <a:pPr lvl="0" algn="ctr" eaLnBrk="0" fontAlgn="base" hangingPunct="0">
                <a:spcBef>
                  <a:spcPct val="0"/>
                </a:spcBef>
                <a:spcAft>
                  <a:spcPct val="0"/>
                </a:spcAft>
              </a:pPr>
              <a:r>
                <a:rPr lang="en-US" b="1" dirty="0"/>
                <a:t>“0”</a:t>
              </a:r>
              <a:r>
                <a:rPr lang="en-US" dirty="0"/>
                <a:t> there is no relationship between the variables at all </a:t>
              </a:r>
            </a:p>
            <a:p>
              <a:pPr lvl="0" algn="ctr" eaLnBrk="0" fontAlgn="base" hangingPunct="0">
                <a:spcBef>
                  <a:spcPct val="0"/>
                </a:spcBef>
                <a:spcAft>
                  <a:spcPct val="0"/>
                </a:spcAft>
              </a:pPr>
              <a:endParaRPr lang="en-US" dirty="0"/>
            </a:p>
            <a:p>
              <a:pPr lvl="0" algn="ctr" eaLnBrk="0" fontAlgn="base" hangingPunct="0">
                <a:spcBef>
                  <a:spcPct val="0"/>
                </a:spcBef>
                <a:spcAft>
                  <a:spcPct val="0"/>
                </a:spcAft>
              </a:pPr>
              <a:r>
                <a:rPr lang="en-US" b="1" dirty="0"/>
                <a:t>“-1 or 1”</a:t>
              </a:r>
              <a:r>
                <a:rPr lang="en-US" dirty="0"/>
                <a:t> there is a perfect negative or positive correlation</a:t>
              </a:r>
            </a:p>
            <a:p>
              <a:pPr lvl="0" algn="ctr" eaLnBrk="0" fontAlgn="base" hangingPunct="0">
                <a:spcBef>
                  <a:spcPct val="0"/>
                </a:spcBef>
                <a:spcAft>
                  <a:spcPct val="0"/>
                </a:spcAft>
              </a:pPr>
              <a:endParaRPr lang="en-US" dirty="0"/>
            </a:p>
            <a:p>
              <a:pPr lvl="0" algn="ctr" eaLnBrk="0" fontAlgn="base" hangingPunct="0">
                <a:spcBef>
                  <a:spcPct val="0"/>
                </a:spcBef>
                <a:spcAft>
                  <a:spcPct val="0"/>
                </a:spcAft>
              </a:pPr>
              <a:r>
                <a:rPr lang="en-US" dirty="0"/>
                <a:t> </a:t>
              </a:r>
              <a:r>
                <a:rPr lang="en-US" altLang="en-US" dirty="0"/>
                <a:t> </a:t>
              </a:r>
            </a:p>
            <a:p>
              <a:pPr lvl="0" algn="ctr" eaLnBrk="0" fontAlgn="base" hangingPunct="0">
                <a:spcBef>
                  <a:spcPct val="0"/>
                </a:spcBef>
                <a:spcAft>
                  <a:spcPct val="0"/>
                </a:spcAft>
              </a:pPr>
              <a:r>
                <a:rPr lang="en-US" altLang="en-US" dirty="0"/>
                <a:t> </a:t>
              </a:r>
            </a:p>
          </p:txBody>
        </p:sp>
        <p:pic>
          <p:nvPicPr>
            <p:cNvPr id="27" name="Picture 26" descr="Chart, scatter chart&#10;&#10;Description automatically generated">
              <a:extLst>
                <a:ext uri="{FF2B5EF4-FFF2-40B4-BE49-F238E27FC236}">
                  <a16:creationId xmlns:a16="http://schemas.microsoft.com/office/drawing/2014/main" id="{7A764298-1B77-55FC-794B-E8D65B6D04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346" y="2845037"/>
              <a:ext cx="4703876" cy="3079402"/>
            </a:xfrm>
            <a:prstGeom prst="rect">
              <a:avLst/>
            </a:prstGeom>
          </p:spPr>
        </p:pic>
        <p:pic>
          <p:nvPicPr>
            <p:cNvPr id="30" name="Picture 29" descr="Chart, scatter chart&#10;&#10;Description automatically generated">
              <a:extLst>
                <a:ext uri="{FF2B5EF4-FFF2-40B4-BE49-F238E27FC236}">
                  <a16:creationId xmlns:a16="http://schemas.microsoft.com/office/drawing/2014/main" id="{492A9C88-F2C2-2ABA-205F-C0B02C1A23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7600" y="2863310"/>
              <a:ext cx="4703876" cy="3079402"/>
            </a:xfrm>
            <a:prstGeom prst="rect">
              <a:avLst/>
            </a:prstGeom>
          </p:spPr>
        </p:pic>
        <p:sp>
          <p:nvSpPr>
            <p:cNvPr id="39" name="TextBox 38">
              <a:extLst>
                <a:ext uri="{FF2B5EF4-FFF2-40B4-BE49-F238E27FC236}">
                  <a16:creationId xmlns:a16="http://schemas.microsoft.com/office/drawing/2014/main" id="{8B89346B-8D9A-46A2-744C-51626FD868FE}"/>
                </a:ext>
              </a:extLst>
            </p:cNvPr>
            <p:cNvSpPr txBox="1"/>
            <p:nvPr/>
          </p:nvSpPr>
          <p:spPr>
            <a:xfrm>
              <a:off x="2127436" y="5942712"/>
              <a:ext cx="6260122" cy="464871"/>
            </a:xfrm>
            <a:prstGeom prst="rect">
              <a:avLst/>
            </a:prstGeom>
            <a:noFill/>
          </p:spPr>
          <p:txBody>
            <a:bodyPr wrap="square">
              <a:spAutoFit/>
            </a:bodyPr>
            <a:lstStyle/>
            <a:p>
              <a:pPr lvl="0" eaLnBrk="0" fontAlgn="base" hangingPunct="0">
                <a:lnSpc>
                  <a:spcPct val="150000"/>
                </a:lnSpc>
                <a:spcBef>
                  <a:spcPct val="0"/>
                </a:spcBef>
                <a:spcAft>
                  <a:spcPct val="0"/>
                </a:spcAft>
              </a:pPr>
              <a:r>
                <a:rPr lang="en-US" b="1" dirty="0" err="1">
                  <a:solidFill>
                    <a:schemeClr val="tx1"/>
                  </a:solidFill>
                </a:rPr>
                <a:t>Corr</a:t>
              </a:r>
              <a:r>
                <a:rPr lang="en-US" b="1" dirty="0">
                  <a:solidFill>
                    <a:schemeClr val="tx1"/>
                  </a:solidFill>
                </a:rPr>
                <a:t>(MEDV, CRIM) = </a:t>
              </a:r>
              <a:r>
                <a:rPr lang="en-US" b="1" dirty="0">
                  <a:solidFill>
                    <a:srgbClr val="C00000"/>
                  </a:solidFill>
                </a:rPr>
                <a:t>-0.3800</a:t>
              </a:r>
            </a:p>
          </p:txBody>
        </p:sp>
        <p:sp>
          <p:nvSpPr>
            <p:cNvPr id="41" name="TextBox 40">
              <a:extLst>
                <a:ext uri="{FF2B5EF4-FFF2-40B4-BE49-F238E27FC236}">
                  <a16:creationId xmlns:a16="http://schemas.microsoft.com/office/drawing/2014/main" id="{B9AD7906-8CCE-4D22-DE71-6FF81DB1183C}"/>
                </a:ext>
              </a:extLst>
            </p:cNvPr>
            <p:cNvSpPr txBox="1"/>
            <p:nvPr/>
          </p:nvSpPr>
          <p:spPr>
            <a:xfrm>
              <a:off x="7468140" y="5915145"/>
              <a:ext cx="3095592" cy="464871"/>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lang="en-US" b="1" dirty="0" err="1">
                  <a:solidFill>
                    <a:schemeClr val="tx1"/>
                  </a:solidFill>
                </a:rPr>
                <a:t>Corr</a:t>
              </a:r>
              <a:r>
                <a:rPr lang="en-US" b="1" dirty="0">
                  <a:solidFill>
                    <a:schemeClr val="tx1"/>
                  </a:solidFill>
                </a:rPr>
                <a:t>(MEDV, DIST) = </a:t>
              </a:r>
              <a:r>
                <a:rPr lang="en-US" b="1" dirty="0">
                  <a:solidFill>
                    <a:schemeClr val="accent6"/>
                  </a:solidFill>
                </a:rPr>
                <a:t>0.233 </a:t>
              </a:r>
            </a:p>
          </p:txBody>
        </p:sp>
        <p:sp>
          <p:nvSpPr>
            <p:cNvPr id="42" name="Title 1">
              <a:extLst>
                <a:ext uri="{FF2B5EF4-FFF2-40B4-BE49-F238E27FC236}">
                  <a16:creationId xmlns:a16="http://schemas.microsoft.com/office/drawing/2014/main" id="{CB49194B-D324-504E-4C5B-6E72D932D260}"/>
                </a:ext>
              </a:extLst>
            </p:cNvPr>
            <p:cNvSpPr txBox="1">
              <a:spLocks/>
            </p:cNvSpPr>
            <p:nvPr/>
          </p:nvSpPr>
          <p:spPr>
            <a:xfrm>
              <a:off x="838200" y="263994"/>
              <a:ext cx="10515600" cy="915287"/>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Century Gothic" panose="020B0502020202020204" pitchFamily="34" charset="0"/>
                </a:rPr>
                <a:t>VISUALIZATION</a:t>
              </a:r>
              <a:br>
                <a:rPr lang="en-US" dirty="0">
                  <a:latin typeface="Century Gothic" panose="020B0502020202020204" pitchFamily="34" charset="0"/>
                </a:rPr>
              </a:br>
              <a:endParaRPr lang="en-US" dirty="0">
                <a:latin typeface="Century Gothic" panose="020B0502020202020204" pitchFamily="34" charset="0"/>
              </a:endParaRPr>
            </a:p>
          </p:txBody>
        </p:sp>
      </p:grpSp>
      <p:sp>
        <p:nvSpPr>
          <p:cNvPr id="47" name="Title 1">
            <a:extLst>
              <a:ext uri="{FF2B5EF4-FFF2-40B4-BE49-F238E27FC236}">
                <a16:creationId xmlns:a16="http://schemas.microsoft.com/office/drawing/2014/main" id="{DED5735C-4000-1600-DFDB-084B8A9992FD}"/>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a:t>
            </a:r>
            <a:r>
              <a:rPr lang="en-US" sz="1100" dirty="0">
                <a:latin typeface="Century Gothic" panose="020B0502020202020204" pitchFamily="34" charset="0"/>
              </a:rPr>
              <a:t>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p:spTree>
    <p:extLst>
      <p:ext uri="{BB962C8B-B14F-4D97-AF65-F5344CB8AC3E}">
        <p14:creationId xmlns:p14="http://schemas.microsoft.com/office/powerpoint/2010/main" val="981497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Home">
                <a:extLst>
                  <a:ext uri="{FF2B5EF4-FFF2-40B4-BE49-F238E27FC236}">
                    <a16:creationId xmlns:a16="http://schemas.microsoft.com/office/drawing/2014/main" id="{D111340B-3666-4041-96BF-64996133F846}"/>
                  </a:ext>
                </a:extLst>
              </p:cNvPr>
              <p:cNvGraphicFramePr>
                <a:graphicFrameLocks noChangeAspect="1"/>
              </p:cNvGraphicFramePr>
              <p:nvPr>
                <p:extLst>
                  <p:ext uri="{D42A27DB-BD31-4B8C-83A1-F6EECF244321}">
                    <p14:modId xmlns:p14="http://schemas.microsoft.com/office/powerpoint/2010/main" val="770526197"/>
                  </p:ext>
                </p:extLst>
              </p:nvPr>
            </p:nvGraphicFramePr>
            <p:xfrm>
              <a:off x="3745406" y="1916454"/>
              <a:ext cx="7813197" cy="5866729"/>
            </p:xfrm>
            <a:graphic>
              <a:graphicData uri="http://schemas.microsoft.com/office/drawing/2017/model3d">
                <am3d:model3d r:embed="rId2">
                  <am3d:spPr>
                    <a:xfrm>
                      <a:off x="0" y="0"/>
                      <a:ext cx="7813197" cy="5866729"/>
                    </a:xfrm>
                    <a:prstGeom prst="rect">
                      <a:avLst/>
                    </a:prstGeom>
                  </am3d:spPr>
                  <am3d:camera>
                    <am3d:pos x="0" y="0" z="68201477"/>
                    <am3d:up dx="0" dy="36000000" dz="0"/>
                    <am3d:lookAt x="0" y="0" z="0"/>
                    <am3d:perspective fov="2700000"/>
                  </am3d:camera>
                  <am3d:trans>
                    <am3d:meterPerModelUnit n="1226063" d="1000000"/>
                    <am3d:preTrans dx="0" dy="-13384882" dz="-5003200"/>
                    <am3d:scale>
                      <am3d:sx n="1000000" d="1000000"/>
                      <am3d:sy n="1000000" d="1000000"/>
                      <am3d:sz n="1000000" d="1000000"/>
                    </am3d:scale>
                    <am3d:rot ax="-1252446" ay="-2212024" az="773221"/>
                    <am3d:postTrans dx="0" dy="0" dz="0"/>
                  </am3d:trans>
                  <am3d:raster rName="Office3DRenderer" rVer="16.0.8326">
                    <am3d:blip r:embed="rId3"/>
                  </am3d:raster>
                  <am3d:objViewport viewportSz="108585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Home">
                <a:extLst>
                  <a:ext uri="{FF2B5EF4-FFF2-40B4-BE49-F238E27FC236}">
                    <a16:creationId xmlns:a16="http://schemas.microsoft.com/office/drawing/2014/main" id="{D111340B-3666-4041-96BF-64996133F846}"/>
                  </a:ext>
                </a:extLst>
              </p:cNvPr>
              <p:cNvPicPr>
                <a:picLocks noGrp="1" noRot="1" noChangeAspect="1" noMove="1" noResize="1" noEditPoints="1" noAdjustHandles="1" noChangeArrowheads="1" noChangeShapeType="1" noCrop="1"/>
              </p:cNvPicPr>
              <p:nvPr/>
            </p:nvPicPr>
            <p:blipFill>
              <a:blip r:embed="rId3"/>
              <a:stretch>
                <a:fillRect/>
              </a:stretch>
            </p:blipFill>
            <p:spPr>
              <a:xfrm>
                <a:off x="3745406" y="1916454"/>
                <a:ext cx="7813197" cy="5866729"/>
              </a:xfrm>
              <a:prstGeom prst="rect">
                <a:avLst/>
              </a:prstGeom>
            </p:spPr>
          </p:pic>
        </mc:Fallback>
      </mc:AlternateContent>
      <p:sp>
        <p:nvSpPr>
          <p:cNvPr id="4" name="TextBox 3">
            <a:extLst>
              <a:ext uri="{FF2B5EF4-FFF2-40B4-BE49-F238E27FC236}">
                <a16:creationId xmlns:a16="http://schemas.microsoft.com/office/drawing/2014/main" id="{1A59DD7E-4DB8-4AE2-95FB-14E12D6B1266}"/>
              </a:ext>
            </a:extLst>
          </p:cNvPr>
          <p:cNvSpPr txBox="1"/>
          <p:nvPr/>
        </p:nvSpPr>
        <p:spPr>
          <a:xfrm>
            <a:off x="458847" y="1454790"/>
            <a:ext cx="4049486" cy="923330"/>
          </a:xfrm>
          <a:prstGeom prst="rect">
            <a:avLst/>
          </a:prstGeom>
          <a:noFill/>
        </p:spPr>
        <p:txBody>
          <a:bodyPr wrap="square" rtlCol="0">
            <a:spAutoFit/>
          </a:bodyPr>
          <a:lstStyle/>
          <a:p>
            <a:r>
              <a:rPr lang="en-US" sz="5400" dirty="0">
                <a:latin typeface="Century Gothic" panose="020B0502020202020204" pitchFamily="34" charset="0"/>
              </a:rPr>
              <a:t>BOSTON’S</a:t>
            </a:r>
            <a:r>
              <a:rPr lang="en-US" dirty="0"/>
              <a:t> </a:t>
            </a:r>
          </a:p>
        </p:txBody>
      </p:sp>
      <p:sp>
        <p:nvSpPr>
          <p:cNvPr id="5" name="TextBox 4">
            <a:extLst>
              <a:ext uri="{FF2B5EF4-FFF2-40B4-BE49-F238E27FC236}">
                <a16:creationId xmlns:a16="http://schemas.microsoft.com/office/drawing/2014/main" id="{4EF8E6E0-C8E7-49F2-9BFD-E32459B1D23E}"/>
              </a:ext>
            </a:extLst>
          </p:cNvPr>
          <p:cNvSpPr txBox="1"/>
          <p:nvPr/>
        </p:nvSpPr>
        <p:spPr>
          <a:xfrm>
            <a:off x="949967" y="2577283"/>
            <a:ext cx="4049486" cy="923330"/>
          </a:xfrm>
          <a:prstGeom prst="rect">
            <a:avLst/>
          </a:prstGeom>
          <a:noFill/>
        </p:spPr>
        <p:txBody>
          <a:bodyPr wrap="square" rtlCol="0">
            <a:spAutoFit/>
          </a:bodyPr>
          <a:lstStyle/>
          <a:p>
            <a:r>
              <a:rPr lang="en-US" sz="5400" b="1" dirty="0">
                <a:solidFill>
                  <a:srgbClr val="C00000"/>
                </a:solidFill>
                <a:latin typeface="Century Gothic" panose="020B0502020202020204" pitchFamily="34" charset="0"/>
              </a:rPr>
              <a:t>HOUSING</a:t>
            </a:r>
            <a:r>
              <a:rPr lang="en-US" sz="5400" dirty="0">
                <a:latin typeface="Century Gothic" panose="020B0502020202020204" pitchFamily="34" charset="0"/>
              </a:rPr>
              <a:t> </a:t>
            </a:r>
            <a:r>
              <a:rPr lang="en-US" dirty="0"/>
              <a:t> </a:t>
            </a:r>
          </a:p>
        </p:txBody>
      </p:sp>
      <p:sp>
        <p:nvSpPr>
          <p:cNvPr id="7" name="TextBox 6">
            <a:extLst>
              <a:ext uri="{FF2B5EF4-FFF2-40B4-BE49-F238E27FC236}">
                <a16:creationId xmlns:a16="http://schemas.microsoft.com/office/drawing/2014/main" id="{A6D6CC38-B67B-406C-B5F3-ADA93A827AB1}"/>
              </a:ext>
            </a:extLst>
          </p:cNvPr>
          <p:cNvSpPr txBox="1"/>
          <p:nvPr/>
        </p:nvSpPr>
        <p:spPr>
          <a:xfrm>
            <a:off x="1924313" y="3782978"/>
            <a:ext cx="4049486" cy="923330"/>
          </a:xfrm>
          <a:prstGeom prst="rect">
            <a:avLst/>
          </a:prstGeom>
          <a:noFill/>
        </p:spPr>
        <p:txBody>
          <a:bodyPr wrap="square" rtlCol="0">
            <a:spAutoFit/>
          </a:bodyPr>
          <a:lstStyle/>
          <a:p>
            <a:r>
              <a:rPr lang="en-US" sz="5400" b="1" dirty="0">
                <a:solidFill>
                  <a:srgbClr val="C00000"/>
                </a:solidFill>
                <a:latin typeface="Century Gothic" panose="020B0502020202020204" pitchFamily="34" charset="0"/>
              </a:rPr>
              <a:t>PRICES</a:t>
            </a:r>
            <a:r>
              <a:rPr lang="en-US" dirty="0"/>
              <a:t> </a:t>
            </a:r>
          </a:p>
        </p:txBody>
      </p:sp>
    </p:spTree>
    <p:extLst>
      <p:ext uri="{BB962C8B-B14F-4D97-AF65-F5344CB8AC3E}">
        <p14:creationId xmlns:p14="http://schemas.microsoft.com/office/powerpoint/2010/main" val="16250785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D6A925F0-EF81-CE41-5A4C-3EF5EC05DF10}"/>
              </a:ext>
            </a:extLst>
          </p:cNvPr>
          <p:cNvPicPr>
            <a:picLocks noChangeAspect="1"/>
          </p:cNvPicPr>
          <p:nvPr/>
        </p:nvPicPr>
        <p:blipFill rotWithShape="1">
          <a:blip r:embed="rId2">
            <a:extLst>
              <a:ext uri="{28A0092B-C50C-407E-A947-70E740481C1C}">
                <a14:useLocalDpi xmlns:a14="http://schemas.microsoft.com/office/drawing/2010/main" val="0"/>
              </a:ext>
            </a:extLst>
          </a:blip>
          <a:srcRect r="1199"/>
          <a:stretch/>
        </p:blipFill>
        <p:spPr>
          <a:xfrm>
            <a:off x="312275" y="1029173"/>
            <a:ext cx="8381559" cy="5416564"/>
          </a:xfrm>
          <a:prstGeom prst="rect">
            <a:avLst/>
          </a:prstGeom>
        </p:spPr>
      </p:pic>
      <p:sp>
        <p:nvSpPr>
          <p:cNvPr id="3" name="Title 1">
            <a:extLst>
              <a:ext uri="{FF2B5EF4-FFF2-40B4-BE49-F238E27FC236}">
                <a16:creationId xmlns:a16="http://schemas.microsoft.com/office/drawing/2014/main" id="{9BD3788A-4366-5475-91A5-02D4BEADE8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/Visua</a:t>
            </a:r>
            <a:r>
              <a:rPr lang="en-US" sz="1100" dirty="0">
                <a:solidFill>
                  <a:schemeClr val="bg2"/>
                </a:solidFill>
                <a:latin typeface="Century Gothic" panose="020B0502020202020204" pitchFamily="34" charset="0"/>
              </a:rPr>
              <a:t>lization</a:t>
            </a:r>
          </a:p>
          <a:p>
            <a:r>
              <a:rPr lang="en-US" sz="1100" dirty="0">
                <a:solidFill>
                  <a:schemeClr val="bg2"/>
                </a:solidFill>
                <a:latin typeface="Century Gothic" panose="020B0502020202020204" pitchFamily="34" charset="0"/>
              </a:rPr>
              <a:t> /Limitations of Data /Various Attempted Models /</a:t>
            </a:r>
            <a:r>
              <a:rPr lang="en-US" sz="1100" dirty="0">
                <a:latin typeface="Century Gothic" panose="020B0502020202020204" pitchFamily="34" charset="0"/>
              </a:rPr>
              <a:t>Interpretation</a:t>
            </a:r>
            <a:r>
              <a:rPr lang="en-US" sz="1100" dirty="0">
                <a:solidFill>
                  <a:schemeClr val="bg2"/>
                </a:solidFill>
                <a:latin typeface="Century Gothic" panose="020B0502020202020204" pitchFamily="34" charset="0"/>
              </a:rPr>
              <a:t> /Conclusion /Possible Alternatives  </a:t>
            </a:r>
          </a:p>
          <a:p>
            <a:pPr algn="ctr"/>
            <a:r>
              <a:rPr lang="en-US" sz="1800" dirty="0">
                <a:solidFill>
                  <a:schemeClr val="bg2"/>
                </a:solidFill>
              </a:rPr>
              <a:t> </a:t>
            </a:r>
          </a:p>
          <a:p>
            <a:pPr algn="ctr"/>
            <a:endParaRPr lang="en-US" sz="1800" dirty="0"/>
          </a:p>
        </p:txBody>
      </p:sp>
      <p:graphicFrame>
        <p:nvGraphicFramePr>
          <p:cNvPr id="24" name="Table 24">
            <a:extLst>
              <a:ext uri="{FF2B5EF4-FFF2-40B4-BE49-F238E27FC236}">
                <a16:creationId xmlns:a16="http://schemas.microsoft.com/office/drawing/2014/main" id="{6BEC7E38-4D93-1762-35E4-30B539D45E3D}"/>
              </a:ext>
            </a:extLst>
          </p:cNvPr>
          <p:cNvGraphicFramePr>
            <a:graphicFrameLocks noGrp="1"/>
          </p:cNvGraphicFramePr>
          <p:nvPr>
            <p:extLst>
              <p:ext uri="{D42A27DB-BD31-4B8C-83A1-F6EECF244321}">
                <p14:modId xmlns:p14="http://schemas.microsoft.com/office/powerpoint/2010/main" val="3143854390"/>
              </p:ext>
            </p:extLst>
          </p:nvPr>
        </p:nvGraphicFramePr>
        <p:xfrm>
          <a:off x="8956289" y="2348579"/>
          <a:ext cx="2883958" cy="5577840"/>
        </p:xfrm>
        <a:graphic>
          <a:graphicData uri="http://schemas.openxmlformats.org/drawingml/2006/table">
            <a:tbl>
              <a:tblPr firstRow="1" bandRow="1">
                <a:tableStyleId>{5C22544A-7EE6-4342-B048-85BDC9FD1C3A}</a:tableStyleId>
              </a:tblPr>
              <a:tblGrid>
                <a:gridCol w="2883958">
                  <a:extLst>
                    <a:ext uri="{9D8B030D-6E8A-4147-A177-3AD203B41FA5}">
                      <a16:colId xmlns:a16="http://schemas.microsoft.com/office/drawing/2014/main" val="954398317"/>
                    </a:ext>
                  </a:extLst>
                </a:gridCol>
              </a:tblGrid>
              <a:tr h="3193282">
                <a:tc>
                  <a:txBody>
                    <a:bodyPr/>
                    <a:lstStyle/>
                    <a:p>
                      <a:pPr marL="0" marR="0" lvl="0" indent="0" algn="just">
                        <a:lnSpc>
                          <a:spcPct val="100000"/>
                        </a:lnSpc>
                        <a:spcBef>
                          <a:spcPct val="0"/>
                        </a:spcBef>
                        <a:spcAft>
                          <a:spcPct val="0"/>
                        </a:spcAft>
                        <a:buNone/>
                      </a:pPr>
                      <a:r>
                        <a:rPr lang="en-US" sz="1600" b="0" i="0" u="none" strike="noStrike" noProof="0">
                          <a:solidFill>
                            <a:srgbClr val="292929"/>
                          </a:solidFill>
                          <a:latin typeface="Calibri"/>
                        </a:rPr>
                        <a:t>The CRIM variables seem to go down.</a:t>
                      </a:r>
                      <a:endParaRPr lang="en-US"/>
                    </a:p>
                    <a:p>
                      <a:pPr marL="0" marR="0" lvl="0" indent="0" algn="just">
                        <a:lnSpc>
                          <a:spcPct val="100000"/>
                        </a:lnSpc>
                        <a:spcBef>
                          <a:spcPct val="0"/>
                        </a:spcBef>
                        <a:spcAft>
                          <a:spcPct val="0"/>
                        </a:spcAft>
                        <a:buNone/>
                      </a:pPr>
                      <a:endParaRPr lang="en-US" sz="1600" b="0" i="0" u="none" strike="noStrike" noProof="0">
                        <a:solidFill>
                          <a:srgbClr val="292929"/>
                        </a:solidFill>
                        <a:latin typeface="Calibri"/>
                      </a:endParaRPr>
                    </a:p>
                    <a:p>
                      <a:pPr marL="0" marR="0" lvl="0" indent="0" algn="just">
                        <a:lnSpc>
                          <a:spcPct val="100000"/>
                        </a:lnSpc>
                        <a:spcBef>
                          <a:spcPct val="0"/>
                        </a:spcBef>
                        <a:spcAft>
                          <a:spcPct val="0"/>
                        </a:spcAft>
                        <a:buNone/>
                      </a:pPr>
                      <a:r>
                        <a:rPr lang="en-US" sz="1600" b="0" i="0" u="none" strike="noStrike" noProof="0">
                          <a:solidFill>
                            <a:srgbClr val="292929"/>
                          </a:solidFill>
                          <a:latin typeface="Calibri"/>
                        </a:rPr>
                        <a:t>CRIM indicates per capita crime rate by town.</a:t>
                      </a:r>
                      <a:endParaRPr lang="en-US"/>
                    </a:p>
                    <a:p>
                      <a:pPr marL="0" marR="0" lvl="0" indent="0" algn="just">
                        <a:lnSpc>
                          <a:spcPct val="100000"/>
                        </a:lnSpc>
                        <a:spcBef>
                          <a:spcPct val="0"/>
                        </a:spcBef>
                        <a:spcAft>
                          <a:spcPct val="0"/>
                        </a:spcAft>
                        <a:buNone/>
                      </a:pPr>
                      <a:r>
                        <a:rPr lang="en-US" sz="1600" b="0" i="0" u="none" strike="noStrike" noProof="0"/>
                        <a:t>P</a:t>
                      </a:r>
                      <a:endParaRPr lang="en-US"/>
                    </a:p>
                    <a:p>
                      <a:pPr marL="0" marR="0" lvl="0" indent="0" algn="just">
                        <a:lnSpc>
                          <a:spcPct val="100000"/>
                        </a:lnSpc>
                        <a:spcBef>
                          <a:spcPct val="0"/>
                        </a:spcBef>
                        <a:spcAft>
                          <a:spcPct val="0"/>
                        </a:spcAft>
                        <a:buNone/>
                      </a:pPr>
                      <a:r>
                        <a:rPr lang="en-US" sz="1600" b="0" i="0" u="none" strike="noStrike" noProof="0">
                          <a:solidFill>
                            <a:srgbClr val="292929"/>
                          </a:solidFill>
                          <a:latin typeface="Calibri"/>
                        </a:rPr>
                        <a:t>Going by the trend line we notice that the median value of owner-occupied houses go down with each crime reported in the town.</a:t>
                      </a:r>
                    </a:p>
                    <a:p>
                      <a:pPr marL="0" marR="0" lvl="0" indent="0" algn="just">
                        <a:lnSpc>
                          <a:spcPct val="100000"/>
                        </a:lnSpc>
                        <a:spcBef>
                          <a:spcPct val="0"/>
                        </a:spcBef>
                        <a:spcAft>
                          <a:spcPct val="0"/>
                        </a:spcAft>
                        <a:buNone/>
                      </a:pPr>
                      <a:endParaRPr lang="en-US" sz="1600" b="0" i="0" u="none" strike="noStrike" noProof="0">
                        <a:solidFill>
                          <a:srgbClr val="292929"/>
                        </a:solidFill>
                        <a:latin typeface="Calibri"/>
                      </a:endParaRPr>
                    </a:p>
                    <a:p>
                      <a:pPr marL="0" marR="0" lvl="0" indent="0" algn="just">
                        <a:lnSpc>
                          <a:spcPct val="100000"/>
                        </a:lnSpc>
                        <a:spcBef>
                          <a:spcPct val="0"/>
                        </a:spcBef>
                        <a:spcAft>
                          <a:spcPct val="0"/>
                        </a:spcAft>
                        <a:buNone/>
                      </a:pPr>
                      <a:r>
                        <a:rPr lang="en-US" sz="1600" b="0" i="0" u="none" strike="noStrike" noProof="0">
                          <a:solidFill>
                            <a:srgbClr val="292929"/>
                          </a:solidFill>
                          <a:latin typeface="Calibri"/>
                        </a:rPr>
                        <a:t>This justifies the correlation since people will not prefer to live in places with higher crime rate. Hence, the property values are less.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187716"/>
                  </a:ext>
                </a:extLst>
              </a:tr>
              <a:tr h="285661">
                <a:tc>
                  <a:txBody>
                    <a:bodyPr/>
                    <a:lstStyle/>
                    <a:p>
                      <a:pPr marL="0" marR="0" lvl="0" indent="0" algn="l" defTabSz="914400" rtl="0">
                        <a:lnSpc>
                          <a:spcPct val="100000"/>
                        </a:lnSpc>
                        <a:spcBef>
                          <a:spcPts val="0"/>
                        </a:spcBef>
                        <a:spcAft>
                          <a:spcPts val="0"/>
                        </a:spcAft>
                        <a:buClrTx/>
                        <a:buSzTx/>
                        <a:buFontTx/>
                        <a:buNone/>
                        <a:tabLst/>
                        <a:defRPr/>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3289065"/>
                  </a:ext>
                </a:extLst>
              </a:tr>
              <a:tr h="2550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473487"/>
                  </a:ext>
                </a:extLst>
              </a:tr>
              <a:tr h="2550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4476830"/>
                  </a:ext>
                </a:extLst>
              </a:tr>
              <a:tr h="2550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3681637"/>
                  </a:ext>
                </a:extLst>
              </a:tr>
            </a:tbl>
          </a:graphicData>
        </a:graphic>
      </p:graphicFrame>
      <p:sp>
        <p:nvSpPr>
          <p:cNvPr id="6" name="TextBox 5">
            <a:extLst>
              <a:ext uri="{FF2B5EF4-FFF2-40B4-BE49-F238E27FC236}">
                <a16:creationId xmlns:a16="http://schemas.microsoft.com/office/drawing/2014/main" id="{0FBDFFD6-9E2C-8E32-DD42-738CA809C795}"/>
              </a:ext>
            </a:extLst>
          </p:cNvPr>
          <p:cNvSpPr txBox="1"/>
          <p:nvPr/>
        </p:nvSpPr>
        <p:spPr>
          <a:xfrm>
            <a:off x="7328175" y="1029173"/>
            <a:ext cx="6260122" cy="646331"/>
          </a:xfrm>
          <a:prstGeom prst="rect">
            <a:avLst/>
          </a:prstGeom>
          <a:noFill/>
        </p:spPr>
        <p:txBody>
          <a:bodyPr wrap="square">
            <a:spAutoFit/>
          </a:bodyPr>
          <a:lstStyle/>
          <a:p>
            <a:pPr lvl="0" algn="ctr" eaLnBrk="0" fontAlgn="base" hangingPunct="0">
              <a:spcBef>
                <a:spcPct val="0"/>
              </a:spcBef>
              <a:spcAft>
                <a:spcPct val="0"/>
              </a:spcAft>
            </a:pPr>
            <a:r>
              <a:rPr lang="en-US" altLang="en-US" sz="1800" b="1" dirty="0">
                <a:solidFill>
                  <a:srgbClr val="C00000"/>
                </a:solidFill>
              </a:rPr>
              <a:t>CORRELATION </a:t>
            </a:r>
          </a:p>
          <a:p>
            <a:pPr lvl="0" algn="ctr" eaLnBrk="0" fontAlgn="base" hangingPunct="0">
              <a:spcBef>
                <a:spcPct val="0"/>
              </a:spcBef>
              <a:spcAft>
                <a:spcPct val="0"/>
              </a:spcAft>
            </a:pPr>
            <a:r>
              <a:rPr lang="en-US" altLang="en-US" sz="1800" b="1" dirty="0">
                <a:solidFill>
                  <a:srgbClr val="C00000"/>
                </a:solidFill>
              </a:rPr>
              <a:t>COEFFICIENT</a:t>
            </a:r>
            <a:r>
              <a:rPr lang="en-US" altLang="en-US" b="1" dirty="0">
                <a:solidFill>
                  <a:srgbClr val="C00000"/>
                </a:solidFill>
              </a:rPr>
              <a:t>  </a:t>
            </a:r>
            <a:r>
              <a:rPr lang="en-US" altLang="en-US" sz="1800" b="1" dirty="0">
                <a:solidFill>
                  <a:srgbClr val="C00000"/>
                </a:solidFill>
              </a:rPr>
              <a:t>INSIGHT</a:t>
            </a:r>
          </a:p>
        </p:txBody>
      </p:sp>
      <p:sp>
        <p:nvSpPr>
          <p:cNvPr id="8" name="TextBox 7">
            <a:extLst>
              <a:ext uri="{FF2B5EF4-FFF2-40B4-BE49-F238E27FC236}">
                <a16:creationId xmlns:a16="http://schemas.microsoft.com/office/drawing/2014/main" id="{9D4816CE-99DF-2A9A-E50F-59A42B901D64}"/>
              </a:ext>
            </a:extLst>
          </p:cNvPr>
          <p:cNvSpPr txBox="1"/>
          <p:nvPr/>
        </p:nvSpPr>
        <p:spPr>
          <a:xfrm>
            <a:off x="8798707" y="1675504"/>
            <a:ext cx="3393294" cy="369332"/>
          </a:xfrm>
          <a:prstGeom prst="rect">
            <a:avLst/>
          </a:prstGeom>
          <a:noFill/>
        </p:spPr>
        <p:txBody>
          <a:bodyPr wrap="square">
            <a:spAutoFit/>
          </a:bodyPr>
          <a:lstStyle/>
          <a:p>
            <a:pPr lvl="0" algn="ctr" eaLnBrk="0" fontAlgn="base" hangingPunct="0">
              <a:spcBef>
                <a:spcPct val="0"/>
              </a:spcBef>
              <a:spcAft>
                <a:spcPct val="0"/>
              </a:spcAft>
            </a:pPr>
            <a:r>
              <a:rPr lang="en-US" sz="1800" b="1" dirty="0" err="1">
                <a:solidFill>
                  <a:schemeClr val="tx1"/>
                </a:solidFill>
              </a:rPr>
              <a:t>Corr</a:t>
            </a:r>
            <a:r>
              <a:rPr lang="en-US" sz="1800" b="1" dirty="0">
                <a:solidFill>
                  <a:schemeClr val="tx1"/>
                </a:solidFill>
              </a:rPr>
              <a:t>(MEDV, CRIM) = </a:t>
            </a:r>
            <a:r>
              <a:rPr lang="en-US" sz="1800" b="1" dirty="0">
                <a:solidFill>
                  <a:srgbClr val="C00000"/>
                </a:solidFill>
              </a:rPr>
              <a:t>-0.3800</a:t>
            </a:r>
          </a:p>
        </p:txBody>
      </p:sp>
      <p:sp>
        <p:nvSpPr>
          <p:cNvPr id="10" name="Title 1">
            <a:extLst>
              <a:ext uri="{FF2B5EF4-FFF2-40B4-BE49-F238E27FC236}">
                <a16:creationId xmlns:a16="http://schemas.microsoft.com/office/drawing/2014/main" id="{8222A818-AD16-B93C-39DF-F8FD06229857}"/>
              </a:ext>
            </a:extLst>
          </p:cNvPr>
          <p:cNvSpPr>
            <a:spLocks noGrp="1"/>
          </p:cNvSpPr>
          <p:nvPr>
            <p:ph type="title"/>
          </p:nvPr>
        </p:nvSpPr>
        <p:spPr>
          <a:xfrm>
            <a:off x="838200" y="113885"/>
            <a:ext cx="10515600" cy="915288"/>
          </a:xfrm>
        </p:spPr>
        <p:txBody>
          <a:bodyPr>
            <a:normAutofit fontScale="90000"/>
          </a:bodyPr>
          <a:lstStyle/>
          <a:p>
            <a:pPr algn="ctr"/>
            <a:r>
              <a:rPr lang="en-US" sz="4000" dirty="0">
                <a:latin typeface="Century Gothic" panose="020B0502020202020204" pitchFamily="34" charset="0"/>
              </a:rPr>
              <a:t>CORRELATION COEFFICIENT </a:t>
            </a:r>
            <a:r>
              <a:rPr lang="en-US" sz="4400" b="1" dirty="0" err="1">
                <a:solidFill>
                  <a:schemeClr val="tx1"/>
                </a:solidFill>
              </a:rPr>
              <a:t>Corr</a:t>
            </a:r>
            <a:r>
              <a:rPr lang="en-US" sz="4400" b="1" dirty="0">
                <a:solidFill>
                  <a:schemeClr val="tx1"/>
                </a:solidFill>
              </a:rPr>
              <a:t>(MEDV, CRIM) </a:t>
            </a:r>
            <a:endParaRPr lang="en-US" dirty="0">
              <a:latin typeface="Century Gothic" panose="020B0502020202020204" pitchFamily="34" charset="0"/>
            </a:endParaRPr>
          </a:p>
        </p:txBody>
      </p:sp>
    </p:spTree>
    <p:extLst>
      <p:ext uri="{BB962C8B-B14F-4D97-AF65-F5344CB8AC3E}">
        <p14:creationId xmlns:p14="http://schemas.microsoft.com/office/powerpoint/2010/main" val="9429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49C1DEBF-0AA8-776D-7CC6-416405AE95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74" y="912061"/>
            <a:ext cx="8483348" cy="5553642"/>
          </a:xfrm>
          <a:prstGeom prst="rect">
            <a:avLst/>
          </a:prstGeom>
        </p:spPr>
      </p:pic>
      <p:sp>
        <p:nvSpPr>
          <p:cNvPr id="3" name="Title 1">
            <a:extLst>
              <a:ext uri="{FF2B5EF4-FFF2-40B4-BE49-F238E27FC236}">
                <a16:creationId xmlns:a16="http://schemas.microsoft.com/office/drawing/2014/main" id="{9BD3788A-4366-5475-91A5-02D4BEADE8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/Visua</a:t>
            </a:r>
            <a:r>
              <a:rPr lang="en-US" sz="1100" dirty="0">
                <a:solidFill>
                  <a:schemeClr val="bg2"/>
                </a:solidFill>
                <a:latin typeface="Century Gothic" panose="020B0502020202020204" pitchFamily="34" charset="0"/>
              </a:rPr>
              <a:t>lization</a:t>
            </a:r>
          </a:p>
          <a:p>
            <a:r>
              <a:rPr lang="en-US" sz="1100" dirty="0">
                <a:solidFill>
                  <a:schemeClr val="bg2"/>
                </a:solidFill>
                <a:latin typeface="Century Gothic" panose="020B0502020202020204" pitchFamily="34" charset="0"/>
              </a:rPr>
              <a:t> /Limitations of Data /Various Attempted Models /</a:t>
            </a:r>
            <a:r>
              <a:rPr lang="en-US" sz="1100" dirty="0">
                <a:latin typeface="Century Gothic" panose="020B0502020202020204" pitchFamily="34" charset="0"/>
              </a:rPr>
              <a:t>Interpretation</a:t>
            </a:r>
            <a:r>
              <a:rPr lang="en-US" sz="1100" dirty="0">
                <a:solidFill>
                  <a:schemeClr val="bg2"/>
                </a:solidFill>
                <a:latin typeface="Century Gothic" panose="020B0502020202020204" pitchFamily="34" charset="0"/>
              </a:rPr>
              <a:t> /Conclusion /Possible Alternatives  </a:t>
            </a:r>
          </a:p>
          <a:p>
            <a:pPr algn="ctr"/>
            <a:r>
              <a:rPr lang="en-US" sz="1800" dirty="0">
                <a:solidFill>
                  <a:schemeClr val="bg2"/>
                </a:solidFill>
              </a:rPr>
              <a:t> </a:t>
            </a:r>
          </a:p>
          <a:p>
            <a:pPr algn="ctr"/>
            <a:endParaRPr lang="en-US" sz="1800" dirty="0"/>
          </a:p>
        </p:txBody>
      </p:sp>
      <p:graphicFrame>
        <p:nvGraphicFramePr>
          <p:cNvPr id="24" name="Table 24">
            <a:extLst>
              <a:ext uri="{FF2B5EF4-FFF2-40B4-BE49-F238E27FC236}">
                <a16:creationId xmlns:a16="http://schemas.microsoft.com/office/drawing/2014/main" id="{6BEC7E38-4D93-1762-35E4-30B539D45E3D}"/>
              </a:ext>
            </a:extLst>
          </p:cNvPr>
          <p:cNvGraphicFramePr>
            <a:graphicFrameLocks noGrp="1"/>
          </p:cNvGraphicFramePr>
          <p:nvPr>
            <p:extLst>
              <p:ext uri="{D42A27DB-BD31-4B8C-83A1-F6EECF244321}">
                <p14:modId xmlns:p14="http://schemas.microsoft.com/office/powerpoint/2010/main" val="3003909252"/>
              </p:ext>
            </p:extLst>
          </p:nvPr>
        </p:nvGraphicFramePr>
        <p:xfrm>
          <a:off x="9113402" y="2364290"/>
          <a:ext cx="2736802" cy="6096000"/>
        </p:xfrm>
        <a:graphic>
          <a:graphicData uri="http://schemas.openxmlformats.org/drawingml/2006/table">
            <a:tbl>
              <a:tblPr firstRow="1" bandRow="1">
                <a:tableStyleId>{5C22544A-7EE6-4342-B048-85BDC9FD1C3A}</a:tableStyleId>
              </a:tblPr>
              <a:tblGrid>
                <a:gridCol w="2736802">
                  <a:extLst>
                    <a:ext uri="{9D8B030D-6E8A-4147-A177-3AD203B41FA5}">
                      <a16:colId xmlns:a16="http://schemas.microsoft.com/office/drawing/2014/main" val="954398317"/>
                    </a:ext>
                  </a:extLst>
                </a:gridCol>
              </a:tblGrid>
              <a:tr h="370840">
                <a:tc>
                  <a:txBody>
                    <a:bodyPr/>
                    <a:lstStyle/>
                    <a:p>
                      <a:pPr marL="0" marR="0" lvl="0" indent="0" algn="just">
                        <a:lnSpc>
                          <a:spcPct val="100000"/>
                        </a:lnSpc>
                        <a:spcBef>
                          <a:spcPct val="0"/>
                        </a:spcBef>
                        <a:spcAft>
                          <a:spcPct val="0"/>
                        </a:spcAft>
                        <a:buNone/>
                      </a:pPr>
                      <a:r>
                        <a:rPr lang="en-US" sz="1600" b="0" i="0" u="none" strike="noStrike" noProof="0">
                          <a:solidFill>
                            <a:srgbClr val="292929"/>
                          </a:solidFill>
                          <a:latin typeface="Calibri"/>
                        </a:rPr>
                        <a:t>The TAX variables seem to go down.</a:t>
                      </a:r>
                      <a:endParaRPr lang="en-US"/>
                    </a:p>
                    <a:p>
                      <a:pPr marL="0" marR="0" lvl="0" indent="0" algn="just">
                        <a:lnSpc>
                          <a:spcPct val="100000"/>
                        </a:lnSpc>
                        <a:spcBef>
                          <a:spcPct val="0"/>
                        </a:spcBef>
                        <a:spcAft>
                          <a:spcPct val="0"/>
                        </a:spcAft>
                        <a:buNone/>
                      </a:pPr>
                      <a:endParaRPr lang="en-US" sz="1600" b="0" i="0" u="none" strike="noStrike" noProof="0">
                        <a:solidFill>
                          <a:srgbClr val="292929"/>
                        </a:solidFill>
                        <a:latin typeface="Calibri"/>
                      </a:endParaRPr>
                    </a:p>
                    <a:p>
                      <a:pPr marL="0" marR="0" lvl="0" indent="0" algn="just">
                        <a:lnSpc>
                          <a:spcPct val="100000"/>
                        </a:lnSpc>
                        <a:spcBef>
                          <a:spcPct val="0"/>
                        </a:spcBef>
                        <a:spcAft>
                          <a:spcPct val="0"/>
                        </a:spcAft>
                        <a:buNone/>
                      </a:pPr>
                      <a:r>
                        <a:rPr lang="en-US" sz="1600" b="0" i="0" u="none" strike="noStrike" noProof="0">
                          <a:solidFill>
                            <a:srgbClr val="292929"/>
                          </a:solidFill>
                          <a:latin typeface="Calibri"/>
                        </a:rPr>
                        <a:t>TAX indicates full value property tax rate per $10,000.</a:t>
                      </a:r>
                      <a:endParaRPr lang="en-US"/>
                    </a:p>
                    <a:p>
                      <a:pPr marL="0" marR="0" lvl="0" indent="0" algn="just">
                        <a:lnSpc>
                          <a:spcPct val="100000"/>
                        </a:lnSpc>
                        <a:spcBef>
                          <a:spcPct val="0"/>
                        </a:spcBef>
                        <a:spcAft>
                          <a:spcPct val="0"/>
                        </a:spcAft>
                        <a:buNone/>
                      </a:pPr>
                      <a:r>
                        <a:rPr lang="en-US" sz="1600" b="0" i="0" u="none" strike="noStrike" noProof="0"/>
                        <a:t>P</a:t>
                      </a:r>
                      <a:endParaRPr lang="en-US"/>
                    </a:p>
                    <a:p>
                      <a:pPr marL="0" marR="0" lvl="0" indent="0" algn="just">
                        <a:lnSpc>
                          <a:spcPct val="100000"/>
                        </a:lnSpc>
                        <a:spcBef>
                          <a:spcPct val="0"/>
                        </a:spcBef>
                        <a:spcAft>
                          <a:spcPct val="0"/>
                        </a:spcAft>
                        <a:buNone/>
                      </a:pPr>
                      <a:r>
                        <a:rPr lang="en-US" sz="1600" b="0" i="0" u="none" strike="noStrike" noProof="0">
                          <a:solidFill>
                            <a:srgbClr val="292929"/>
                          </a:solidFill>
                          <a:latin typeface="Calibri"/>
                        </a:rPr>
                        <a:t>From the trend we can draw a conclusion that as the tax rates increases the property value goes down.</a:t>
                      </a:r>
                    </a:p>
                    <a:p>
                      <a:pPr marL="0" marR="0" lvl="0" indent="0" algn="just">
                        <a:lnSpc>
                          <a:spcPct val="100000"/>
                        </a:lnSpc>
                        <a:spcBef>
                          <a:spcPct val="0"/>
                        </a:spcBef>
                        <a:spcAft>
                          <a:spcPct val="0"/>
                        </a:spcAft>
                        <a:buNone/>
                      </a:pPr>
                      <a:endParaRPr lang="en-US" sz="1600" b="0" i="0" u="none" strike="noStrike" noProof="0">
                        <a:solidFill>
                          <a:srgbClr val="292929"/>
                        </a:solidFill>
                        <a:latin typeface="Calibri"/>
                      </a:endParaRPr>
                    </a:p>
                    <a:p>
                      <a:pPr marL="0" marR="0" lvl="0" indent="0" algn="just">
                        <a:lnSpc>
                          <a:spcPct val="100000"/>
                        </a:lnSpc>
                        <a:spcBef>
                          <a:spcPct val="0"/>
                        </a:spcBef>
                        <a:spcAft>
                          <a:spcPct val="0"/>
                        </a:spcAft>
                        <a:buNone/>
                      </a:pPr>
                      <a:r>
                        <a:rPr lang="en-US" sz="1600" b="0" i="0" u="none" strike="noStrike" noProof="0">
                          <a:solidFill>
                            <a:srgbClr val="292929"/>
                          </a:solidFill>
                          <a:latin typeface="Calibri"/>
                        </a:rPr>
                        <a:t>This means people are less likely to stay in a place with more tax . Hence, the property value is less.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187716"/>
                  </a:ext>
                </a:extLst>
              </a:tr>
              <a:tr h="370840">
                <a:tc>
                  <a:txBody>
                    <a:bodyPr/>
                    <a:lstStyle/>
                    <a:p>
                      <a:pPr marL="0" marR="0" lvl="0" indent="0" algn="l" defTabSz="914400" rtl="0">
                        <a:lnSpc>
                          <a:spcPct val="100000"/>
                        </a:lnSpc>
                        <a:spcBef>
                          <a:spcPts val="0"/>
                        </a:spcBef>
                        <a:spcAft>
                          <a:spcPts val="0"/>
                        </a:spcAft>
                        <a:buClrTx/>
                        <a:buSzTx/>
                        <a:buFontTx/>
                        <a:buNone/>
                        <a:tabLst/>
                        <a:defRPr/>
                      </a:pPr>
                      <a:endParaRPr lang="en-US" sz="1600" b="1">
                        <a:solidFill>
                          <a:schemeClr val="tx1"/>
                        </a:solidFill>
                      </a:endParaRPr>
                    </a:p>
                    <a:p>
                      <a:pPr lvl="0">
                        <a:buNone/>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3289065"/>
                  </a:ext>
                </a:extLst>
              </a:tr>
              <a:tr h="370840">
                <a:tc>
                  <a:txBody>
                    <a:bodyPr/>
                    <a:lstStyle/>
                    <a:p>
                      <a:pPr marL="0" marR="0" lvl="0" indent="0" algn="l" defTabSz="914400" rtl="0">
                        <a:lnSpc>
                          <a:spcPct val="100000"/>
                        </a:lnSpc>
                        <a:spcBef>
                          <a:spcPts val="0"/>
                        </a:spcBef>
                        <a:spcAft>
                          <a:spcPts val="0"/>
                        </a:spcAft>
                        <a:buClrTx/>
                        <a:buSzTx/>
                        <a:buFontTx/>
                        <a:buNone/>
                        <a:tabLst/>
                        <a:defRPr/>
                      </a:pPr>
                      <a:endParaRPr lang="en-US"/>
                    </a:p>
                    <a:p>
                      <a:pPr lvl="0">
                        <a:buNone/>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473487"/>
                  </a:ext>
                </a:extLst>
              </a:tr>
              <a:tr h="370840">
                <a:tc>
                  <a:txBody>
                    <a:bodyPr/>
                    <a:lstStyle/>
                    <a:p>
                      <a:pPr marL="0" marR="0" lvl="0" indent="0" algn="l" defTabSz="914400" rtl="0">
                        <a:lnSpc>
                          <a:spcPct val="100000"/>
                        </a:lnSpc>
                        <a:spcBef>
                          <a:spcPts val="0"/>
                        </a:spcBef>
                        <a:spcAft>
                          <a:spcPts val="0"/>
                        </a:spcAft>
                        <a:buClrTx/>
                        <a:buSzTx/>
                        <a:buFontTx/>
                        <a:buNone/>
                        <a:tabLst/>
                        <a:defRPr/>
                      </a:pPr>
                      <a:endParaRPr lang="en-US" sz="1600" b="1">
                        <a:solidFill>
                          <a:schemeClr val="tx1"/>
                        </a:solidFill>
                      </a:endParaRPr>
                    </a:p>
                    <a:p>
                      <a:pPr lvl="0">
                        <a:buNone/>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4476830"/>
                  </a:ext>
                </a:extLst>
              </a:tr>
              <a:tr h="370840">
                <a:tc>
                  <a:txBody>
                    <a:bodyPr/>
                    <a:lstStyle/>
                    <a:p>
                      <a:pPr marL="0" marR="0" lvl="0" indent="0" algn="l" defTabSz="914400" rtl="0">
                        <a:lnSpc>
                          <a:spcPct val="100000"/>
                        </a:lnSpc>
                        <a:spcBef>
                          <a:spcPts val="0"/>
                        </a:spcBef>
                        <a:spcAft>
                          <a:spcPts val="0"/>
                        </a:spcAft>
                        <a:buClrTx/>
                        <a:buSzTx/>
                        <a:buFontTx/>
                        <a:buNone/>
                        <a:tabLst/>
                        <a:defRPr/>
                      </a:pPr>
                      <a:endParaRPr lang="en-US" sz="1600" b="1">
                        <a:solidFill>
                          <a:schemeClr val="tx1"/>
                        </a:solidFill>
                      </a:endParaRPr>
                    </a:p>
                    <a:p>
                      <a:pPr lvl="0">
                        <a:buNone/>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3681637"/>
                  </a:ext>
                </a:extLst>
              </a:tr>
            </a:tbl>
          </a:graphicData>
        </a:graphic>
      </p:graphicFrame>
      <p:sp>
        <p:nvSpPr>
          <p:cNvPr id="6" name="TextBox 5">
            <a:extLst>
              <a:ext uri="{FF2B5EF4-FFF2-40B4-BE49-F238E27FC236}">
                <a16:creationId xmlns:a16="http://schemas.microsoft.com/office/drawing/2014/main" id="{0FBDFFD6-9E2C-8E32-DD42-738CA809C795}"/>
              </a:ext>
            </a:extLst>
          </p:cNvPr>
          <p:cNvSpPr txBox="1"/>
          <p:nvPr/>
        </p:nvSpPr>
        <p:spPr>
          <a:xfrm>
            <a:off x="7328175" y="1029173"/>
            <a:ext cx="6260122" cy="646331"/>
          </a:xfrm>
          <a:prstGeom prst="rect">
            <a:avLst/>
          </a:prstGeom>
          <a:noFill/>
        </p:spPr>
        <p:txBody>
          <a:bodyPr wrap="square">
            <a:spAutoFit/>
          </a:bodyPr>
          <a:lstStyle/>
          <a:p>
            <a:pPr lvl="0" algn="ctr" eaLnBrk="0" fontAlgn="base" hangingPunct="0">
              <a:spcBef>
                <a:spcPct val="0"/>
              </a:spcBef>
              <a:spcAft>
                <a:spcPct val="0"/>
              </a:spcAft>
            </a:pPr>
            <a:r>
              <a:rPr lang="en-US" altLang="en-US" sz="1800" b="1" dirty="0">
                <a:solidFill>
                  <a:srgbClr val="C00000"/>
                </a:solidFill>
              </a:rPr>
              <a:t>CORRELATION </a:t>
            </a:r>
          </a:p>
          <a:p>
            <a:pPr lvl="0" algn="ctr" eaLnBrk="0" fontAlgn="base" hangingPunct="0">
              <a:spcBef>
                <a:spcPct val="0"/>
              </a:spcBef>
              <a:spcAft>
                <a:spcPct val="0"/>
              </a:spcAft>
            </a:pPr>
            <a:r>
              <a:rPr lang="en-US" altLang="en-US" sz="1800" b="1" dirty="0">
                <a:solidFill>
                  <a:srgbClr val="C00000"/>
                </a:solidFill>
              </a:rPr>
              <a:t>COEFFICIENT</a:t>
            </a:r>
            <a:r>
              <a:rPr lang="en-US" altLang="en-US" b="1" dirty="0">
                <a:solidFill>
                  <a:srgbClr val="C00000"/>
                </a:solidFill>
              </a:rPr>
              <a:t>  </a:t>
            </a:r>
            <a:r>
              <a:rPr lang="en-US" altLang="en-US" sz="1800" b="1" dirty="0">
                <a:solidFill>
                  <a:srgbClr val="C00000"/>
                </a:solidFill>
              </a:rPr>
              <a:t>INSIGHT</a:t>
            </a:r>
          </a:p>
        </p:txBody>
      </p:sp>
      <p:sp>
        <p:nvSpPr>
          <p:cNvPr id="8" name="TextBox 7">
            <a:extLst>
              <a:ext uri="{FF2B5EF4-FFF2-40B4-BE49-F238E27FC236}">
                <a16:creationId xmlns:a16="http://schemas.microsoft.com/office/drawing/2014/main" id="{9D4816CE-99DF-2A9A-E50F-59A42B901D64}"/>
              </a:ext>
            </a:extLst>
          </p:cNvPr>
          <p:cNvSpPr txBox="1"/>
          <p:nvPr/>
        </p:nvSpPr>
        <p:spPr>
          <a:xfrm>
            <a:off x="8798707" y="1675504"/>
            <a:ext cx="339329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err="1">
                <a:solidFill>
                  <a:schemeClr val="tx1"/>
                </a:solidFill>
              </a:rPr>
              <a:t>Corr</a:t>
            </a:r>
            <a:r>
              <a:rPr lang="en-US" sz="1800" b="1" dirty="0">
                <a:solidFill>
                  <a:schemeClr val="tx1"/>
                </a:solidFill>
              </a:rPr>
              <a:t>(MEDV, TAX) = </a:t>
            </a:r>
            <a:r>
              <a:rPr lang="en-US" sz="1800" b="1" dirty="0">
                <a:solidFill>
                  <a:schemeClr val="accent6"/>
                </a:solidFill>
              </a:rPr>
              <a:t>0.459</a:t>
            </a:r>
          </a:p>
        </p:txBody>
      </p:sp>
      <p:sp>
        <p:nvSpPr>
          <p:cNvPr id="10" name="Title 1">
            <a:extLst>
              <a:ext uri="{FF2B5EF4-FFF2-40B4-BE49-F238E27FC236}">
                <a16:creationId xmlns:a16="http://schemas.microsoft.com/office/drawing/2014/main" id="{8222A818-AD16-B93C-39DF-F8FD06229857}"/>
              </a:ext>
            </a:extLst>
          </p:cNvPr>
          <p:cNvSpPr>
            <a:spLocks noGrp="1"/>
          </p:cNvSpPr>
          <p:nvPr>
            <p:ph type="title"/>
          </p:nvPr>
        </p:nvSpPr>
        <p:spPr>
          <a:xfrm>
            <a:off x="838200" y="113885"/>
            <a:ext cx="10515600" cy="915288"/>
          </a:xfrm>
        </p:spPr>
        <p:txBody>
          <a:bodyPr>
            <a:normAutofit fontScale="90000"/>
          </a:bodyPr>
          <a:lstStyle/>
          <a:p>
            <a:pPr algn="ctr"/>
            <a:r>
              <a:rPr lang="en-US" sz="4000" dirty="0">
                <a:latin typeface="Century Gothic" panose="020B0502020202020204" pitchFamily="34" charset="0"/>
              </a:rPr>
              <a:t>CORRELATION COEFFICIENT </a:t>
            </a:r>
            <a:r>
              <a:rPr lang="en-US" sz="4400" b="1" dirty="0" err="1">
                <a:solidFill>
                  <a:schemeClr val="tx1"/>
                </a:solidFill>
              </a:rPr>
              <a:t>Corr</a:t>
            </a:r>
            <a:r>
              <a:rPr lang="en-US" sz="4400" b="1" dirty="0">
                <a:solidFill>
                  <a:schemeClr val="tx1"/>
                </a:solidFill>
              </a:rPr>
              <a:t>(MEDV, TAX) </a:t>
            </a:r>
            <a:endParaRPr lang="en-US" dirty="0">
              <a:latin typeface="Century Gothic" panose="020B0502020202020204" pitchFamily="34" charset="0"/>
            </a:endParaRPr>
          </a:p>
        </p:txBody>
      </p:sp>
    </p:spTree>
    <p:extLst>
      <p:ext uri="{BB962C8B-B14F-4D97-AF65-F5344CB8AC3E}">
        <p14:creationId xmlns:p14="http://schemas.microsoft.com/office/powerpoint/2010/main" val="101731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BD3788A-4366-5475-91A5-02D4BEADE8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/Visua</a:t>
            </a:r>
            <a:r>
              <a:rPr lang="en-US" sz="1100" dirty="0">
                <a:solidFill>
                  <a:schemeClr val="bg2"/>
                </a:solidFill>
                <a:latin typeface="Century Gothic" panose="020B0502020202020204" pitchFamily="34" charset="0"/>
              </a:rPr>
              <a:t>lization</a:t>
            </a:r>
          </a:p>
          <a:p>
            <a:r>
              <a:rPr lang="en-US" sz="1100" dirty="0">
                <a:solidFill>
                  <a:schemeClr val="bg2"/>
                </a:solidFill>
                <a:latin typeface="Century Gothic" panose="020B0502020202020204" pitchFamily="34" charset="0"/>
              </a:rPr>
              <a:t> /Limitations of Data /Various Attempted Models /</a:t>
            </a:r>
            <a:r>
              <a:rPr lang="en-US" sz="1100" dirty="0">
                <a:latin typeface="Century Gothic" panose="020B0502020202020204" pitchFamily="34" charset="0"/>
              </a:rPr>
              <a:t>Interpretation</a:t>
            </a:r>
            <a:r>
              <a:rPr lang="en-US" sz="1100" dirty="0">
                <a:solidFill>
                  <a:schemeClr val="bg2"/>
                </a:solidFill>
                <a:latin typeface="Century Gothic" panose="020B0502020202020204" pitchFamily="34" charset="0"/>
              </a:rPr>
              <a:t> /Conclusion /Possible Alternatives  </a:t>
            </a:r>
          </a:p>
          <a:p>
            <a:pPr algn="ctr"/>
            <a:r>
              <a:rPr lang="en-US" sz="1800" dirty="0">
                <a:solidFill>
                  <a:schemeClr val="bg2"/>
                </a:solidFill>
              </a:rPr>
              <a:t> </a:t>
            </a:r>
          </a:p>
          <a:p>
            <a:pPr algn="ctr"/>
            <a:endParaRPr lang="en-US" sz="1800" dirty="0"/>
          </a:p>
        </p:txBody>
      </p:sp>
      <p:graphicFrame>
        <p:nvGraphicFramePr>
          <p:cNvPr id="24" name="Table 24">
            <a:extLst>
              <a:ext uri="{FF2B5EF4-FFF2-40B4-BE49-F238E27FC236}">
                <a16:creationId xmlns:a16="http://schemas.microsoft.com/office/drawing/2014/main" id="{6BEC7E38-4D93-1762-35E4-30B539D45E3D}"/>
              </a:ext>
            </a:extLst>
          </p:cNvPr>
          <p:cNvGraphicFramePr>
            <a:graphicFrameLocks noGrp="1"/>
          </p:cNvGraphicFramePr>
          <p:nvPr>
            <p:extLst>
              <p:ext uri="{D42A27DB-BD31-4B8C-83A1-F6EECF244321}">
                <p14:modId xmlns:p14="http://schemas.microsoft.com/office/powerpoint/2010/main" val="2266975994"/>
              </p:ext>
            </p:extLst>
          </p:nvPr>
        </p:nvGraphicFramePr>
        <p:xfrm>
          <a:off x="9080500" y="2042584"/>
          <a:ext cx="2736802" cy="7559040"/>
        </p:xfrm>
        <a:graphic>
          <a:graphicData uri="http://schemas.openxmlformats.org/drawingml/2006/table">
            <a:tbl>
              <a:tblPr firstRow="1" bandRow="1">
                <a:tableStyleId>{5C22544A-7EE6-4342-B048-85BDC9FD1C3A}</a:tableStyleId>
              </a:tblPr>
              <a:tblGrid>
                <a:gridCol w="2736802">
                  <a:extLst>
                    <a:ext uri="{9D8B030D-6E8A-4147-A177-3AD203B41FA5}">
                      <a16:colId xmlns:a16="http://schemas.microsoft.com/office/drawing/2014/main" val="954398317"/>
                    </a:ext>
                  </a:extLst>
                </a:gridCol>
              </a:tblGrid>
              <a:tr h="3409023">
                <a:tc>
                  <a:txBody>
                    <a:bodyPr/>
                    <a:lstStyle/>
                    <a:p>
                      <a:pPr marL="0" marR="0" lvl="0" indent="0" algn="just">
                        <a:lnSpc>
                          <a:spcPct val="100000"/>
                        </a:lnSpc>
                        <a:spcBef>
                          <a:spcPct val="0"/>
                        </a:spcBef>
                        <a:spcAft>
                          <a:spcPct val="0"/>
                        </a:spcAft>
                        <a:buClr>
                          <a:srgbClr val="FFFFFF"/>
                        </a:buClr>
                        <a:buNone/>
                      </a:pPr>
                      <a:r>
                        <a:rPr lang="en-US" sz="1600" b="0" i="0" u="none" strike="noStrike" noProof="0">
                          <a:solidFill>
                            <a:srgbClr val="292929"/>
                          </a:solidFill>
                          <a:latin typeface="Calibri"/>
                        </a:rPr>
                        <a:t>The INDUS variables seem to go down. Indus indicates the proportion of non-retail business acres per town.</a:t>
                      </a:r>
                    </a:p>
                    <a:p>
                      <a:pPr marL="0" marR="0" lvl="0" indent="0" algn="just">
                        <a:lnSpc>
                          <a:spcPct val="100000"/>
                        </a:lnSpc>
                        <a:spcBef>
                          <a:spcPct val="0"/>
                        </a:spcBef>
                        <a:spcAft>
                          <a:spcPct val="0"/>
                        </a:spcAft>
                        <a:buNone/>
                      </a:pPr>
                      <a:r>
                        <a:rPr lang="en-US" sz="1600" b="0" i="0" u="none" strike="noStrike" noProof="0"/>
                        <a:t>P</a:t>
                      </a:r>
                      <a:endParaRPr lang="en-US"/>
                    </a:p>
                    <a:p>
                      <a:pPr marL="0" marR="0" lvl="0" indent="0" algn="just">
                        <a:lnSpc>
                          <a:spcPct val="100000"/>
                        </a:lnSpc>
                        <a:spcBef>
                          <a:spcPct val="0"/>
                        </a:spcBef>
                        <a:spcAft>
                          <a:spcPct val="0"/>
                        </a:spcAft>
                        <a:buNone/>
                      </a:pPr>
                      <a:r>
                        <a:rPr lang="en-US" sz="1600" b="0" i="0" u="none" strike="noStrike" noProof="0">
                          <a:solidFill>
                            <a:srgbClr val="292929"/>
                          </a:solidFill>
                          <a:latin typeface="Calibri"/>
                        </a:rPr>
                        <a:t>It is also noticed that the median value of owner-occupied houses goes down in the places that have non-retail businesses since they are in suburban areas and towns, away from the city .</a:t>
                      </a:r>
                    </a:p>
                    <a:p>
                      <a:pPr marL="0" marR="0" lvl="0" indent="0" algn="just">
                        <a:lnSpc>
                          <a:spcPct val="100000"/>
                        </a:lnSpc>
                        <a:spcBef>
                          <a:spcPct val="0"/>
                        </a:spcBef>
                        <a:spcAft>
                          <a:spcPct val="0"/>
                        </a:spcAft>
                        <a:buNone/>
                      </a:pPr>
                      <a:endParaRPr lang="en-US" sz="1600" b="0" i="0" u="none" strike="noStrike" noProof="0">
                        <a:solidFill>
                          <a:srgbClr val="292929"/>
                        </a:solidFill>
                        <a:latin typeface="Calibri"/>
                      </a:endParaRPr>
                    </a:p>
                    <a:p>
                      <a:pPr marL="0" marR="0" lvl="0" indent="0" algn="just">
                        <a:lnSpc>
                          <a:spcPct val="100000"/>
                        </a:lnSpc>
                        <a:spcBef>
                          <a:spcPct val="0"/>
                        </a:spcBef>
                        <a:spcAft>
                          <a:spcPct val="0"/>
                        </a:spcAft>
                        <a:buNone/>
                      </a:pPr>
                      <a:r>
                        <a:rPr lang="en-US" sz="1600" b="0" i="0" u="none" strike="noStrike" noProof="0">
                          <a:solidFill>
                            <a:srgbClr val="292929"/>
                          </a:solidFill>
                          <a:latin typeface="Calibri"/>
                        </a:rPr>
                        <a:t>Thus, making it less populated taking factors like difficulty to commute to work and lower employment in non-retail businesses.</a:t>
                      </a:r>
                    </a:p>
                    <a:p>
                      <a:pPr marL="0" marR="0" lvl="0" indent="0" algn="l">
                        <a:lnSpc>
                          <a:spcPct val="100000"/>
                        </a:lnSpc>
                        <a:spcBef>
                          <a:spcPct val="0"/>
                        </a:spcBef>
                        <a:spcAft>
                          <a:spcPct val="0"/>
                        </a:spcAft>
                        <a:buNone/>
                      </a:pPr>
                      <a:endParaRPr lang="en-US" sz="1600" b="0" i="0" u="none" strike="noStrike" noProof="0">
                        <a:solidFill>
                          <a:srgbClr val="292929"/>
                        </a:solidFill>
                        <a:latin typeface="Calibri"/>
                      </a:endParaRPr>
                    </a:p>
                    <a:p>
                      <a:pPr lvl="0">
                        <a:spcBef>
                          <a:spcPct val="0"/>
                        </a:spcBef>
                        <a:spcAft>
                          <a:spcPct val="0"/>
                        </a:spcAft>
                        <a:buNone/>
                      </a:pPr>
                      <a:endParaRPr lang="en-US" sz="1600" b="1">
                        <a:solidFill>
                          <a:schemeClr val="tx1"/>
                        </a:solidFill>
                      </a:endParaRPr>
                    </a:p>
                    <a:p>
                      <a:pPr lvl="0" eaLnBrk="0" fontAlgn="base" hangingPunct="0">
                        <a:spcBef>
                          <a:spcPct val="0"/>
                        </a:spcBef>
                        <a:spcAft>
                          <a:spcPct val="0"/>
                        </a:spcAft>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187716"/>
                  </a:ext>
                </a:extLst>
              </a:tr>
              <a:tr h="348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endParaRPr>
                    </a:p>
                    <a:p>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3289065"/>
                  </a:ext>
                </a:extLst>
              </a:tr>
              <a:tr h="3724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473487"/>
                  </a:ext>
                </a:extLst>
              </a:tr>
              <a:tr h="348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endParaRPr>
                    </a:p>
                    <a:p>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4476830"/>
                  </a:ext>
                </a:extLst>
              </a:tr>
              <a:tr h="34819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solidFill>
                          <a:schemeClr val="tx1"/>
                        </a:solidFill>
                      </a:endParaRPr>
                    </a:p>
                    <a:p>
                      <a:endParaRPr lang="en-US" sz="16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3681637"/>
                  </a:ext>
                </a:extLst>
              </a:tr>
            </a:tbl>
          </a:graphicData>
        </a:graphic>
      </p:graphicFrame>
      <p:sp>
        <p:nvSpPr>
          <p:cNvPr id="6" name="TextBox 5">
            <a:extLst>
              <a:ext uri="{FF2B5EF4-FFF2-40B4-BE49-F238E27FC236}">
                <a16:creationId xmlns:a16="http://schemas.microsoft.com/office/drawing/2014/main" id="{0FBDFFD6-9E2C-8E32-DD42-738CA809C795}"/>
              </a:ext>
            </a:extLst>
          </p:cNvPr>
          <p:cNvSpPr txBox="1"/>
          <p:nvPr/>
        </p:nvSpPr>
        <p:spPr>
          <a:xfrm>
            <a:off x="7328175" y="1029173"/>
            <a:ext cx="6260122" cy="646331"/>
          </a:xfrm>
          <a:prstGeom prst="rect">
            <a:avLst/>
          </a:prstGeom>
          <a:noFill/>
        </p:spPr>
        <p:txBody>
          <a:bodyPr wrap="square">
            <a:spAutoFit/>
          </a:bodyPr>
          <a:lstStyle/>
          <a:p>
            <a:pPr lvl="0" algn="ctr" eaLnBrk="0" fontAlgn="base" hangingPunct="0">
              <a:spcBef>
                <a:spcPct val="0"/>
              </a:spcBef>
              <a:spcAft>
                <a:spcPct val="0"/>
              </a:spcAft>
            </a:pPr>
            <a:r>
              <a:rPr lang="en-US" altLang="en-US" sz="1800" b="1" dirty="0">
                <a:solidFill>
                  <a:srgbClr val="C00000"/>
                </a:solidFill>
              </a:rPr>
              <a:t>CORRELATION </a:t>
            </a:r>
          </a:p>
          <a:p>
            <a:pPr lvl="0" algn="ctr" eaLnBrk="0" fontAlgn="base" hangingPunct="0">
              <a:spcBef>
                <a:spcPct val="0"/>
              </a:spcBef>
              <a:spcAft>
                <a:spcPct val="0"/>
              </a:spcAft>
            </a:pPr>
            <a:r>
              <a:rPr lang="en-US" altLang="en-US" sz="1800" b="1" dirty="0">
                <a:solidFill>
                  <a:srgbClr val="C00000"/>
                </a:solidFill>
              </a:rPr>
              <a:t>COEFFICIENT</a:t>
            </a:r>
            <a:r>
              <a:rPr lang="en-US" altLang="en-US" b="1" dirty="0">
                <a:solidFill>
                  <a:srgbClr val="C00000"/>
                </a:solidFill>
              </a:rPr>
              <a:t>  </a:t>
            </a:r>
            <a:r>
              <a:rPr lang="en-US" altLang="en-US" sz="1800" b="1" dirty="0">
                <a:solidFill>
                  <a:srgbClr val="C00000"/>
                </a:solidFill>
              </a:rPr>
              <a:t>INSIGHT</a:t>
            </a:r>
          </a:p>
        </p:txBody>
      </p:sp>
      <p:sp>
        <p:nvSpPr>
          <p:cNvPr id="8" name="TextBox 7">
            <a:extLst>
              <a:ext uri="{FF2B5EF4-FFF2-40B4-BE49-F238E27FC236}">
                <a16:creationId xmlns:a16="http://schemas.microsoft.com/office/drawing/2014/main" id="{9D4816CE-99DF-2A9A-E50F-59A42B901D64}"/>
              </a:ext>
            </a:extLst>
          </p:cNvPr>
          <p:cNvSpPr txBox="1"/>
          <p:nvPr/>
        </p:nvSpPr>
        <p:spPr>
          <a:xfrm>
            <a:off x="8798707" y="1675504"/>
            <a:ext cx="339329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dirty="0" err="1">
                <a:solidFill>
                  <a:schemeClr val="tx1"/>
                </a:solidFill>
              </a:rPr>
              <a:t>Corr</a:t>
            </a:r>
            <a:r>
              <a:rPr lang="en-US" sz="1800" b="1" dirty="0">
                <a:solidFill>
                  <a:schemeClr val="tx1"/>
                </a:solidFill>
              </a:rPr>
              <a:t>(MEDV, INDUS) = </a:t>
            </a:r>
            <a:r>
              <a:rPr lang="en-US" sz="1800" b="1" dirty="0">
                <a:solidFill>
                  <a:srgbClr val="C00000"/>
                </a:solidFill>
              </a:rPr>
              <a:t>-0.463</a:t>
            </a:r>
          </a:p>
        </p:txBody>
      </p:sp>
      <p:pic>
        <p:nvPicPr>
          <p:cNvPr id="5" name="Picture 4" descr="Chart, scatter chart&#10;&#10;Description automatically generated">
            <a:extLst>
              <a:ext uri="{FF2B5EF4-FFF2-40B4-BE49-F238E27FC236}">
                <a16:creationId xmlns:a16="http://schemas.microsoft.com/office/drawing/2014/main" id="{BE2DAE6C-2A91-1793-AA92-21F44D0C5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075" y="943424"/>
            <a:ext cx="8597972" cy="5495537"/>
          </a:xfrm>
          <a:prstGeom prst="rect">
            <a:avLst/>
          </a:prstGeom>
        </p:spPr>
      </p:pic>
      <p:sp>
        <p:nvSpPr>
          <p:cNvPr id="10" name="Title 1">
            <a:extLst>
              <a:ext uri="{FF2B5EF4-FFF2-40B4-BE49-F238E27FC236}">
                <a16:creationId xmlns:a16="http://schemas.microsoft.com/office/drawing/2014/main" id="{8222A818-AD16-B93C-39DF-F8FD06229857}"/>
              </a:ext>
            </a:extLst>
          </p:cNvPr>
          <p:cNvSpPr>
            <a:spLocks noGrp="1"/>
          </p:cNvSpPr>
          <p:nvPr>
            <p:ph type="title"/>
          </p:nvPr>
        </p:nvSpPr>
        <p:spPr>
          <a:xfrm>
            <a:off x="838200" y="113885"/>
            <a:ext cx="10515600" cy="915288"/>
          </a:xfrm>
        </p:spPr>
        <p:txBody>
          <a:bodyPr>
            <a:normAutofit fontScale="90000"/>
          </a:bodyPr>
          <a:lstStyle/>
          <a:p>
            <a:pPr algn="ctr"/>
            <a:r>
              <a:rPr lang="en-US" sz="4000" dirty="0">
                <a:latin typeface="Century Gothic" panose="020B0502020202020204" pitchFamily="34" charset="0"/>
              </a:rPr>
              <a:t>CORRELATION COEFFICIENT </a:t>
            </a:r>
            <a:r>
              <a:rPr lang="en-US" sz="4400" b="1" dirty="0" err="1">
                <a:solidFill>
                  <a:schemeClr val="tx1"/>
                </a:solidFill>
              </a:rPr>
              <a:t>Corr</a:t>
            </a:r>
            <a:r>
              <a:rPr lang="en-US" sz="4400" b="1" dirty="0">
                <a:solidFill>
                  <a:schemeClr val="tx1"/>
                </a:solidFill>
              </a:rPr>
              <a:t>(MEDV, INDUS) </a:t>
            </a:r>
            <a:endParaRPr lang="en-US" dirty="0">
              <a:latin typeface="Century Gothic" panose="020B0502020202020204" pitchFamily="34" charset="0"/>
            </a:endParaRPr>
          </a:p>
        </p:txBody>
      </p:sp>
    </p:spTree>
    <p:extLst>
      <p:ext uri="{BB962C8B-B14F-4D97-AF65-F5344CB8AC3E}">
        <p14:creationId xmlns:p14="http://schemas.microsoft.com/office/powerpoint/2010/main" val="346031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1BE16DA8-BDAD-ACDD-2CC5-03A8B6708656}"/>
              </a:ext>
            </a:extLst>
          </p:cNvPr>
          <p:cNvPicPr>
            <a:picLocks noChangeAspect="1"/>
          </p:cNvPicPr>
          <p:nvPr/>
        </p:nvPicPr>
        <p:blipFill rotWithShape="1">
          <a:blip r:embed="rId2">
            <a:extLst>
              <a:ext uri="{28A0092B-C50C-407E-A947-70E740481C1C}">
                <a14:useLocalDpi xmlns:a14="http://schemas.microsoft.com/office/drawing/2010/main" val="0"/>
              </a:ext>
            </a:extLst>
          </a:blip>
          <a:srcRect r="970"/>
          <a:stretch/>
        </p:blipFill>
        <p:spPr>
          <a:xfrm>
            <a:off x="284138" y="986970"/>
            <a:ext cx="8514569" cy="5455166"/>
          </a:xfrm>
          <a:prstGeom prst="rect">
            <a:avLst/>
          </a:prstGeom>
        </p:spPr>
      </p:pic>
      <p:sp>
        <p:nvSpPr>
          <p:cNvPr id="3" name="Title 1">
            <a:extLst>
              <a:ext uri="{FF2B5EF4-FFF2-40B4-BE49-F238E27FC236}">
                <a16:creationId xmlns:a16="http://schemas.microsoft.com/office/drawing/2014/main" id="{9BD3788A-4366-5475-91A5-02D4BEADE8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/Visua</a:t>
            </a:r>
            <a:r>
              <a:rPr lang="en-US" sz="1100" dirty="0">
                <a:solidFill>
                  <a:schemeClr val="bg2"/>
                </a:solidFill>
                <a:latin typeface="Century Gothic" panose="020B0502020202020204" pitchFamily="34" charset="0"/>
              </a:rPr>
              <a:t>lization</a:t>
            </a:r>
          </a:p>
          <a:p>
            <a:r>
              <a:rPr lang="en-US" sz="1100" dirty="0">
                <a:solidFill>
                  <a:schemeClr val="bg2"/>
                </a:solidFill>
                <a:latin typeface="Century Gothic" panose="020B0502020202020204" pitchFamily="34" charset="0"/>
              </a:rPr>
              <a:t> /Limitations of Data /Various Attempted Models /</a:t>
            </a:r>
            <a:r>
              <a:rPr lang="en-US" sz="1100" dirty="0">
                <a:latin typeface="Century Gothic" panose="020B0502020202020204" pitchFamily="34" charset="0"/>
              </a:rPr>
              <a:t>Interpretation</a:t>
            </a:r>
            <a:r>
              <a:rPr lang="en-US" sz="1100" dirty="0">
                <a:solidFill>
                  <a:schemeClr val="bg2"/>
                </a:solidFill>
                <a:latin typeface="Century Gothic" panose="020B0502020202020204" pitchFamily="34" charset="0"/>
              </a:rPr>
              <a:t> /Conclusion /Possible Alternatives  </a:t>
            </a:r>
          </a:p>
          <a:p>
            <a:pPr algn="ctr"/>
            <a:r>
              <a:rPr lang="en-US" sz="1800" dirty="0">
                <a:solidFill>
                  <a:schemeClr val="bg2"/>
                </a:solidFill>
              </a:rPr>
              <a:t> </a:t>
            </a:r>
          </a:p>
          <a:p>
            <a:pPr algn="ctr"/>
            <a:endParaRPr lang="en-US" sz="1800" dirty="0"/>
          </a:p>
        </p:txBody>
      </p:sp>
      <p:graphicFrame>
        <p:nvGraphicFramePr>
          <p:cNvPr id="24" name="Table 24">
            <a:extLst>
              <a:ext uri="{FF2B5EF4-FFF2-40B4-BE49-F238E27FC236}">
                <a16:creationId xmlns:a16="http://schemas.microsoft.com/office/drawing/2014/main" id="{6BEC7E38-4D93-1762-35E4-30B539D45E3D}"/>
              </a:ext>
            </a:extLst>
          </p:cNvPr>
          <p:cNvGraphicFramePr>
            <a:graphicFrameLocks noGrp="1"/>
          </p:cNvGraphicFramePr>
          <p:nvPr>
            <p:extLst>
              <p:ext uri="{D42A27DB-BD31-4B8C-83A1-F6EECF244321}">
                <p14:modId xmlns:p14="http://schemas.microsoft.com/office/powerpoint/2010/main" val="3427064693"/>
              </p:ext>
            </p:extLst>
          </p:nvPr>
        </p:nvGraphicFramePr>
        <p:xfrm>
          <a:off x="8991864" y="2087209"/>
          <a:ext cx="2736802" cy="4257040"/>
        </p:xfrm>
        <a:graphic>
          <a:graphicData uri="http://schemas.openxmlformats.org/drawingml/2006/table">
            <a:tbl>
              <a:tblPr firstRow="1" bandRow="1">
                <a:tableStyleId>{5C22544A-7EE6-4342-B048-85BDC9FD1C3A}</a:tableStyleId>
              </a:tblPr>
              <a:tblGrid>
                <a:gridCol w="2736802">
                  <a:extLst>
                    <a:ext uri="{9D8B030D-6E8A-4147-A177-3AD203B41FA5}">
                      <a16:colId xmlns:a16="http://schemas.microsoft.com/office/drawing/2014/main" val="954398317"/>
                    </a:ext>
                  </a:extLst>
                </a:gridCol>
              </a:tblGrid>
              <a:tr h="370840">
                <a:tc>
                  <a:txBody>
                    <a:bodyPr/>
                    <a:lstStyle/>
                    <a:p>
                      <a:pPr marL="0" marR="0" lvl="0" indent="0" algn="just">
                        <a:lnSpc>
                          <a:spcPct val="100000"/>
                        </a:lnSpc>
                        <a:spcBef>
                          <a:spcPct val="0"/>
                        </a:spcBef>
                        <a:spcAft>
                          <a:spcPct val="0"/>
                        </a:spcAft>
                        <a:buClr>
                          <a:srgbClr val="FFFFFF"/>
                        </a:buClr>
                        <a:buNone/>
                      </a:pPr>
                      <a:r>
                        <a:rPr lang="en-US" sz="1600" b="0" i="0" u="none" strike="noStrike" noProof="0">
                          <a:solidFill>
                            <a:srgbClr val="292929"/>
                          </a:solidFill>
                          <a:latin typeface="Calibri"/>
                        </a:rPr>
                        <a:t>The DIS variable denotes Distance and seems to form linear line.</a:t>
                      </a:r>
                      <a:endParaRPr lang="en-US" sz="1600" b="0" i="0" u="none" strike="noStrike" noProof="0">
                        <a:latin typeface="Calibri"/>
                      </a:endParaRPr>
                    </a:p>
                    <a:p>
                      <a:pPr marL="0" marR="0" lvl="0" indent="0" algn="just">
                        <a:lnSpc>
                          <a:spcPct val="100000"/>
                        </a:lnSpc>
                        <a:spcBef>
                          <a:spcPct val="0"/>
                        </a:spcBef>
                        <a:spcAft>
                          <a:spcPct val="0"/>
                        </a:spcAft>
                        <a:buClr>
                          <a:srgbClr val="FFFFFF"/>
                        </a:buClr>
                        <a:buNone/>
                      </a:pPr>
                      <a:endParaRPr lang="en-US" sz="1600" b="0" i="0" u="none" strike="noStrike" noProof="0">
                        <a:solidFill>
                          <a:srgbClr val="292929"/>
                        </a:solidFill>
                        <a:latin typeface="Calibri"/>
                      </a:endParaRPr>
                    </a:p>
                    <a:p>
                      <a:pPr marL="0" marR="0" lvl="0" indent="0" algn="just">
                        <a:lnSpc>
                          <a:spcPct val="100000"/>
                        </a:lnSpc>
                        <a:spcBef>
                          <a:spcPct val="0"/>
                        </a:spcBef>
                        <a:spcAft>
                          <a:spcPct val="0"/>
                        </a:spcAft>
                        <a:buClr>
                          <a:srgbClr val="FFFFFF"/>
                        </a:buClr>
                        <a:buNone/>
                      </a:pPr>
                      <a:r>
                        <a:rPr lang="en-US" sz="1600" b="0" i="0" u="none" strike="noStrike" noProof="0">
                          <a:solidFill>
                            <a:srgbClr val="292929"/>
                          </a:solidFill>
                          <a:latin typeface="Calibri"/>
                        </a:rPr>
                        <a:t>This interprets that as the distance increases the median value is going to increase.</a:t>
                      </a:r>
                      <a:endParaRPr lang="en-US" sz="1600" b="0" i="0" u="none" strike="noStrike" noProof="0">
                        <a:solidFill>
                          <a:schemeClr val="tx1"/>
                        </a:solidFill>
                        <a:latin typeface="Calibri"/>
                      </a:endParaRPr>
                    </a:p>
                    <a:p>
                      <a:pPr marL="0" marR="0" lvl="0" indent="0" algn="just">
                        <a:lnSpc>
                          <a:spcPct val="100000"/>
                        </a:lnSpc>
                        <a:spcBef>
                          <a:spcPct val="0"/>
                        </a:spcBef>
                        <a:spcAft>
                          <a:spcPct val="0"/>
                        </a:spcAft>
                        <a:buClr>
                          <a:srgbClr val="FFFFFF"/>
                        </a:buClr>
                        <a:buNone/>
                      </a:pPr>
                      <a:endParaRPr lang="en-US" sz="1600" b="0" i="0" u="none" strike="noStrike" noProof="0">
                        <a:solidFill>
                          <a:schemeClr val="tx1"/>
                        </a:solidFill>
                        <a:latin typeface="Calibri"/>
                      </a:endParaRPr>
                    </a:p>
                    <a:p>
                      <a:pPr marL="0" marR="0" lvl="0" indent="0" algn="just">
                        <a:lnSpc>
                          <a:spcPct val="100000"/>
                        </a:lnSpc>
                        <a:spcBef>
                          <a:spcPct val="0"/>
                        </a:spcBef>
                        <a:spcAft>
                          <a:spcPct val="0"/>
                        </a:spcAft>
                        <a:buClr>
                          <a:srgbClr val="FFFFFF"/>
                        </a:buClr>
                        <a:buNone/>
                      </a:pPr>
                      <a:r>
                        <a:rPr lang="en-US" sz="1600" b="0" i="0" u="none" strike="noStrike" noProof="0">
                          <a:solidFill>
                            <a:srgbClr val="292929"/>
                          </a:solidFill>
                          <a:latin typeface="Calibri"/>
                        </a:rPr>
                        <a:t>Larger index denotes better accessibility. </a:t>
                      </a:r>
                      <a:endParaRPr lang="en-US" sz="1600" b="0" i="0" u="none" strike="noStrike" noProof="0">
                        <a:solidFill>
                          <a:schemeClr val="tx1"/>
                        </a:solidFill>
                        <a:latin typeface="Calibri"/>
                      </a:endParaRPr>
                    </a:p>
                    <a:p>
                      <a:pPr lvl="0">
                        <a:spcBef>
                          <a:spcPct val="0"/>
                        </a:spcBef>
                        <a:spcAft>
                          <a:spcPct val="0"/>
                        </a:spcAft>
                        <a:buNone/>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31877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32890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547348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744768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3681637"/>
                  </a:ext>
                </a:extLst>
              </a:tr>
            </a:tbl>
          </a:graphicData>
        </a:graphic>
      </p:graphicFrame>
      <p:sp>
        <p:nvSpPr>
          <p:cNvPr id="6" name="TextBox 5">
            <a:extLst>
              <a:ext uri="{FF2B5EF4-FFF2-40B4-BE49-F238E27FC236}">
                <a16:creationId xmlns:a16="http://schemas.microsoft.com/office/drawing/2014/main" id="{0FBDFFD6-9E2C-8E32-DD42-738CA809C795}"/>
              </a:ext>
            </a:extLst>
          </p:cNvPr>
          <p:cNvSpPr txBox="1"/>
          <p:nvPr/>
        </p:nvSpPr>
        <p:spPr>
          <a:xfrm>
            <a:off x="7328175" y="1029173"/>
            <a:ext cx="6260122" cy="646331"/>
          </a:xfrm>
          <a:prstGeom prst="rect">
            <a:avLst/>
          </a:prstGeom>
          <a:noFill/>
        </p:spPr>
        <p:txBody>
          <a:bodyPr wrap="square">
            <a:spAutoFit/>
          </a:bodyPr>
          <a:lstStyle/>
          <a:p>
            <a:pPr lvl="0" algn="ctr" eaLnBrk="0" fontAlgn="base" hangingPunct="0">
              <a:spcBef>
                <a:spcPct val="0"/>
              </a:spcBef>
              <a:spcAft>
                <a:spcPct val="0"/>
              </a:spcAft>
            </a:pPr>
            <a:r>
              <a:rPr lang="en-US" altLang="en-US" sz="1800" b="1" dirty="0">
                <a:solidFill>
                  <a:srgbClr val="C00000"/>
                </a:solidFill>
              </a:rPr>
              <a:t>CORRELATION </a:t>
            </a:r>
          </a:p>
          <a:p>
            <a:pPr lvl="0" algn="ctr" eaLnBrk="0" fontAlgn="base" hangingPunct="0">
              <a:spcBef>
                <a:spcPct val="0"/>
              </a:spcBef>
              <a:spcAft>
                <a:spcPct val="0"/>
              </a:spcAft>
            </a:pPr>
            <a:r>
              <a:rPr lang="en-US" altLang="en-US" sz="1800" b="1" dirty="0">
                <a:solidFill>
                  <a:srgbClr val="C00000"/>
                </a:solidFill>
              </a:rPr>
              <a:t>COEFFICIENT</a:t>
            </a:r>
            <a:r>
              <a:rPr lang="en-US" altLang="en-US" b="1" dirty="0">
                <a:solidFill>
                  <a:srgbClr val="C00000"/>
                </a:solidFill>
              </a:rPr>
              <a:t>  </a:t>
            </a:r>
            <a:r>
              <a:rPr lang="en-US" altLang="en-US" sz="1800" b="1" dirty="0">
                <a:solidFill>
                  <a:srgbClr val="C00000"/>
                </a:solidFill>
              </a:rPr>
              <a:t>INSIGHT</a:t>
            </a:r>
          </a:p>
        </p:txBody>
      </p:sp>
      <p:sp>
        <p:nvSpPr>
          <p:cNvPr id="8" name="TextBox 7">
            <a:extLst>
              <a:ext uri="{FF2B5EF4-FFF2-40B4-BE49-F238E27FC236}">
                <a16:creationId xmlns:a16="http://schemas.microsoft.com/office/drawing/2014/main" id="{9D4816CE-99DF-2A9A-E50F-59A42B901D64}"/>
              </a:ext>
            </a:extLst>
          </p:cNvPr>
          <p:cNvSpPr txBox="1"/>
          <p:nvPr/>
        </p:nvSpPr>
        <p:spPr>
          <a:xfrm>
            <a:off x="8798707" y="1675504"/>
            <a:ext cx="3393294" cy="369332"/>
          </a:xfrm>
          <a:prstGeom prst="rect">
            <a:avLst/>
          </a:prstGeom>
          <a:noFill/>
        </p:spPr>
        <p:txBody>
          <a:bodyPr wrap="square" lIns="91440" tIns="45720" rIns="91440" bIns="45720" anchor="t">
            <a:spAutoFit/>
          </a:bodyPr>
          <a:lstStyle/>
          <a:p>
            <a:pPr algn="ctr">
              <a:defRPr/>
            </a:pPr>
            <a:r>
              <a:rPr lang="en-US" sz="1800" b="1"/>
              <a:t>Corr(MEDV, </a:t>
            </a:r>
            <a:r>
              <a:rPr lang="en-US" b="1"/>
              <a:t>DIS</a:t>
            </a:r>
            <a:r>
              <a:rPr lang="en-US" sz="1800" b="1"/>
              <a:t>) = </a:t>
            </a:r>
            <a:r>
              <a:rPr lang="en-US" sz="1800" b="1" dirty="0">
                <a:solidFill>
                  <a:schemeClr val="accent6"/>
                </a:solidFill>
              </a:rPr>
              <a:t>0.233</a:t>
            </a:r>
            <a:r>
              <a:rPr lang="en-US" b="1"/>
              <a:t> </a:t>
            </a:r>
            <a:endParaRPr lang="en-US" sz="1800" b="1"/>
          </a:p>
        </p:txBody>
      </p:sp>
      <p:sp>
        <p:nvSpPr>
          <p:cNvPr id="10" name="Title 1">
            <a:extLst>
              <a:ext uri="{FF2B5EF4-FFF2-40B4-BE49-F238E27FC236}">
                <a16:creationId xmlns:a16="http://schemas.microsoft.com/office/drawing/2014/main" id="{8222A818-AD16-B93C-39DF-F8FD06229857}"/>
              </a:ext>
            </a:extLst>
          </p:cNvPr>
          <p:cNvSpPr>
            <a:spLocks noGrp="1"/>
          </p:cNvSpPr>
          <p:nvPr>
            <p:ph type="title"/>
          </p:nvPr>
        </p:nvSpPr>
        <p:spPr>
          <a:xfrm>
            <a:off x="838200" y="113885"/>
            <a:ext cx="10515600" cy="915288"/>
          </a:xfrm>
        </p:spPr>
        <p:txBody>
          <a:bodyPr>
            <a:normAutofit fontScale="90000"/>
          </a:bodyPr>
          <a:lstStyle/>
          <a:p>
            <a:pPr algn="ctr"/>
            <a:r>
              <a:rPr lang="en-US" sz="4000">
                <a:latin typeface="Century Gothic"/>
              </a:rPr>
              <a:t>CORRELATION COEFFICIENT </a:t>
            </a:r>
            <a:r>
              <a:rPr lang="en-US" sz="4400" b="1"/>
              <a:t>Corr(MEDV, </a:t>
            </a:r>
            <a:r>
              <a:rPr lang="en-US" b="1"/>
              <a:t>DIS</a:t>
            </a:r>
            <a:r>
              <a:rPr lang="en-US" sz="4400" b="1"/>
              <a:t>)</a:t>
            </a:r>
            <a:r>
              <a:rPr lang="en-US" b="1"/>
              <a:t> </a:t>
            </a:r>
            <a:endParaRPr lang="en-US" dirty="0">
              <a:latin typeface="Century Gothic" panose="020B0502020202020204" pitchFamily="34" charset="0"/>
            </a:endParaRPr>
          </a:p>
        </p:txBody>
      </p:sp>
    </p:spTree>
    <p:extLst>
      <p:ext uri="{BB962C8B-B14F-4D97-AF65-F5344CB8AC3E}">
        <p14:creationId xmlns:p14="http://schemas.microsoft.com/office/powerpoint/2010/main" val="180631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7D58-7DEB-97FE-018C-3AC1A8951230}"/>
              </a:ext>
            </a:extLst>
          </p:cNvPr>
          <p:cNvSpPr>
            <a:spLocks noGrp="1"/>
          </p:cNvSpPr>
          <p:nvPr>
            <p:ph type="title"/>
          </p:nvPr>
        </p:nvSpPr>
        <p:spPr>
          <a:xfrm>
            <a:off x="838200" y="113885"/>
            <a:ext cx="10515600" cy="915288"/>
          </a:xfrm>
        </p:spPr>
        <p:txBody>
          <a:bodyPr>
            <a:normAutofit fontScale="90000"/>
          </a:bodyPr>
          <a:lstStyle/>
          <a:p>
            <a:pPr algn="ctr"/>
            <a:r>
              <a:rPr lang="en-US" sz="4000">
                <a:latin typeface="Century Gothic" panose="020B0502020202020204" pitchFamily="34" charset="0"/>
              </a:rPr>
              <a:t>CORRELATION COEFFICIENT </a:t>
            </a:r>
            <a:r>
              <a:rPr lang="en-US" sz="4400" b="1" err="1">
                <a:solidFill>
                  <a:schemeClr val="tx1"/>
                </a:solidFill>
              </a:rPr>
              <a:t>Corr</a:t>
            </a:r>
            <a:r>
              <a:rPr lang="en-US" sz="4400" b="1">
                <a:solidFill>
                  <a:schemeClr val="tx1"/>
                </a:solidFill>
              </a:rPr>
              <a:t>(MEDV, RAD) </a:t>
            </a:r>
            <a:endParaRPr lang="en-US">
              <a:latin typeface="Century Gothic" panose="020B0502020202020204" pitchFamily="34" charset="0"/>
            </a:endParaRPr>
          </a:p>
        </p:txBody>
      </p:sp>
      <p:sp>
        <p:nvSpPr>
          <p:cNvPr id="3" name="Title 1">
            <a:extLst>
              <a:ext uri="{FF2B5EF4-FFF2-40B4-BE49-F238E27FC236}">
                <a16:creationId xmlns:a16="http://schemas.microsoft.com/office/drawing/2014/main" id="{9BD3788A-4366-5475-91A5-02D4BEADE8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/Visua</a:t>
            </a:r>
            <a:r>
              <a:rPr lang="en-US" sz="1100" dirty="0">
                <a:solidFill>
                  <a:schemeClr val="bg2"/>
                </a:solidFill>
                <a:latin typeface="Century Gothic" panose="020B0502020202020204" pitchFamily="34" charset="0"/>
              </a:rPr>
              <a:t>lization</a:t>
            </a:r>
          </a:p>
          <a:p>
            <a:r>
              <a:rPr lang="en-US" sz="1100" dirty="0">
                <a:solidFill>
                  <a:schemeClr val="bg2"/>
                </a:solidFill>
                <a:latin typeface="Century Gothic" panose="020B0502020202020204" pitchFamily="34" charset="0"/>
              </a:rPr>
              <a:t> /Limitations of Data /Various Attempted Models /</a:t>
            </a:r>
            <a:r>
              <a:rPr lang="en-US" sz="1100" dirty="0">
                <a:latin typeface="Century Gothic" panose="020B0502020202020204" pitchFamily="34" charset="0"/>
              </a:rPr>
              <a:t>Interpretation</a:t>
            </a:r>
            <a:r>
              <a:rPr lang="en-US" sz="1100" dirty="0">
                <a:solidFill>
                  <a:schemeClr val="bg2"/>
                </a:solidFill>
                <a:latin typeface="Century Gothic" panose="020B0502020202020204" pitchFamily="34" charset="0"/>
              </a:rPr>
              <a:t> /Conclusion /Possible Alternatives  </a:t>
            </a:r>
          </a:p>
          <a:p>
            <a:pPr algn="ctr"/>
            <a:r>
              <a:rPr lang="en-US" sz="1800" dirty="0">
                <a:solidFill>
                  <a:schemeClr val="bg2"/>
                </a:solidFill>
              </a:rPr>
              <a:t> </a:t>
            </a:r>
          </a:p>
          <a:p>
            <a:pPr algn="ctr"/>
            <a:endParaRPr lang="en-US" sz="1800" dirty="0"/>
          </a:p>
        </p:txBody>
      </p:sp>
      <p:pic>
        <p:nvPicPr>
          <p:cNvPr id="26" name="Picture 25" descr="Chart&#10;&#10;Description automatically generated">
            <a:extLst>
              <a:ext uri="{FF2B5EF4-FFF2-40B4-BE49-F238E27FC236}">
                <a16:creationId xmlns:a16="http://schemas.microsoft.com/office/drawing/2014/main" id="{D7DE9661-2AF0-FB38-A24F-7C223AA42A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509" y="915288"/>
            <a:ext cx="8527197" cy="5499580"/>
          </a:xfrm>
          <a:prstGeom prst="rect">
            <a:avLst/>
          </a:prstGeom>
        </p:spPr>
      </p:pic>
      <p:sp>
        <p:nvSpPr>
          <p:cNvPr id="6" name="TextBox 5">
            <a:extLst>
              <a:ext uri="{FF2B5EF4-FFF2-40B4-BE49-F238E27FC236}">
                <a16:creationId xmlns:a16="http://schemas.microsoft.com/office/drawing/2014/main" id="{0FBDFFD6-9E2C-8E32-DD42-738CA809C795}"/>
              </a:ext>
            </a:extLst>
          </p:cNvPr>
          <p:cNvSpPr txBox="1"/>
          <p:nvPr/>
        </p:nvSpPr>
        <p:spPr>
          <a:xfrm>
            <a:off x="7328175" y="1029173"/>
            <a:ext cx="6260122" cy="646331"/>
          </a:xfrm>
          <a:prstGeom prst="rect">
            <a:avLst/>
          </a:prstGeom>
          <a:noFill/>
        </p:spPr>
        <p:txBody>
          <a:bodyPr wrap="square">
            <a:spAutoFit/>
          </a:bodyPr>
          <a:lstStyle/>
          <a:p>
            <a:pPr lvl="0" algn="ctr" eaLnBrk="0" fontAlgn="base" hangingPunct="0">
              <a:spcBef>
                <a:spcPct val="0"/>
              </a:spcBef>
              <a:spcAft>
                <a:spcPct val="0"/>
              </a:spcAft>
            </a:pPr>
            <a:r>
              <a:rPr lang="en-US" altLang="en-US" sz="1800" b="1">
                <a:solidFill>
                  <a:srgbClr val="C00000"/>
                </a:solidFill>
              </a:rPr>
              <a:t>CORRELATION </a:t>
            </a:r>
          </a:p>
          <a:p>
            <a:pPr lvl="0" algn="ctr" eaLnBrk="0" fontAlgn="base" hangingPunct="0">
              <a:spcBef>
                <a:spcPct val="0"/>
              </a:spcBef>
              <a:spcAft>
                <a:spcPct val="0"/>
              </a:spcAft>
            </a:pPr>
            <a:r>
              <a:rPr lang="en-US" altLang="en-US" sz="1800" b="1">
                <a:solidFill>
                  <a:srgbClr val="C00000"/>
                </a:solidFill>
              </a:rPr>
              <a:t>COEFFICIENT</a:t>
            </a:r>
            <a:r>
              <a:rPr lang="en-US" altLang="en-US" b="1">
                <a:solidFill>
                  <a:srgbClr val="C00000"/>
                </a:solidFill>
              </a:rPr>
              <a:t>  </a:t>
            </a:r>
            <a:r>
              <a:rPr lang="en-US" altLang="en-US" sz="1800" b="1">
                <a:solidFill>
                  <a:srgbClr val="C00000"/>
                </a:solidFill>
              </a:rPr>
              <a:t>INSIGHT</a:t>
            </a:r>
          </a:p>
        </p:txBody>
      </p:sp>
      <p:sp>
        <p:nvSpPr>
          <p:cNvPr id="8" name="TextBox 7">
            <a:extLst>
              <a:ext uri="{FF2B5EF4-FFF2-40B4-BE49-F238E27FC236}">
                <a16:creationId xmlns:a16="http://schemas.microsoft.com/office/drawing/2014/main" id="{9D4816CE-99DF-2A9A-E50F-59A42B901D64}"/>
              </a:ext>
            </a:extLst>
          </p:cNvPr>
          <p:cNvSpPr txBox="1"/>
          <p:nvPr/>
        </p:nvSpPr>
        <p:spPr>
          <a:xfrm>
            <a:off x="8798707" y="1675504"/>
            <a:ext cx="339329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err="1">
                <a:solidFill>
                  <a:schemeClr val="tx1"/>
                </a:solidFill>
              </a:rPr>
              <a:t>Corr</a:t>
            </a:r>
            <a:r>
              <a:rPr lang="en-US" sz="1800" b="1">
                <a:solidFill>
                  <a:schemeClr val="tx1"/>
                </a:solidFill>
              </a:rPr>
              <a:t>(MEDV, RAD) = </a:t>
            </a:r>
            <a:r>
              <a:rPr lang="en-US" sz="1800" b="1">
                <a:solidFill>
                  <a:srgbClr val="C00000"/>
                </a:solidFill>
              </a:rPr>
              <a:t>-0.379</a:t>
            </a:r>
          </a:p>
        </p:txBody>
      </p:sp>
      <p:sp>
        <p:nvSpPr>
          <p:cNvPr id="10" name="TextBox 9">
            <a:extLst>
              <a:ext uri="{FF2B5EF4-FFF2-40B4-BE49-F238E27FC236}">
                <a16:creationId xmlns:a16="http://schemas.microsoft.com/office/drawing/2014/main" id="{2AA73124-B816-6B50-CAAE-479EDF89EA5A}"/>
              </a:ext>
            </a:extLst>
          </p:cNvPr>
          <p:cNvSpPr txBox="1"/>
          <p:nvPr/>
        </p:nvSpPr>
        <p:spPr>
          <a:xfrm>
            <a:off x="9139096" y="2048267"/>
            <a:ext cx="2659445" cy="2554545"/>
          </a:xfrm>
          <a:prstGeom prst="rect">
            <a:avLst/>
          </a:prstGeom>
          <a:noFill/>
        </p:spPr>
        <p:txBody>
          <a:bodyPr wrap="square" lIns="91440" tIns="45720" rIns="91440" bIns="45720" anchor="t">
            <a:spAutoFit/>
          </a:bodyPr>
          <a:lstStyle/>
          <a:p>
            <a:pPr lvl="0" algn="just" eaLnBrk="0" fontAlgn="base" hangingPunct="0">
              <a:spcBef>
                <a:spcPct val="0"/>
              </a:spcBef>
              <a:spcAft>
                <a:spcPct val="0"/>
              </a:spcAft>
            </a:pPr>
            <a:r>
              <a:rPr lang="en-US" altLang="en-US" sz="1600" dirty="0">
                <a:solidFill>
                  <a:srgbClr val="292929"/>
                </a:solidFill>
                <a:latin typeface="Calibri"/>
                <a:cs typeface="Calibri"/>
              </a:rPr>
              <a:t>The RAD variables seem to form straight vertical lines.</a:t>
            </a:r>
            <a:endParaRPr lang="en-US" sz="1600" dirty="0">
              <a:latin typeface="Calibri"/>
              <a:cs typeface="Calibri"/>
            </a:endParaRPr>
          </a:p>
          <a:p>
            <a:pPr algn="just">
              <a:spcBef>
                <a:spcPct val="0"/>
              </a:spcBef>
              <a:spcAft>
                <a:spcPct val="0"/>
              </a:spcAft>
            </a:pPr>
            <a:endParaRPr lang="en-US" altLang="en-US" sz="1600" dirty="0">
              <a:solidFill>
                <a:srgbClr val="292929"/>
              </a:solidFill>
              <a:latin typeface="Calibri"/>
              <a:cs typeface="Calibri"/>
            </a:endParaRPr>
          </a:p>
          <a:p>
            <a:pPr algn="just" eaLnBrk="0" fontAlgn="base" hangingPunct="0">
              <a:spcBef>
                <a:spcPct val="0"/>
              </a:spcBef>
              <a:spcAft>
                <a:spcPct val="0"/>
              </a:spcAft>
            </a:pPr>
            <a:r>
              <a:rPr lang="en-US" altLang="en-US" sz="1600" dirty="0">
                <a:solidFill>
                  <a:srgbClr val="292929"/>
                </a:solidFill>
                <a:latin typeface="Calibri"/>
                <a:cs typeface="Calibri"/>
              </a:rPr>
              <a:t>This is because its categorical data. RAD contains the indices of accessibility to radial highways.</a:t>
            </a:r>
          </a:p>
          <a:p>
            <a:pPr algn="just">
              <a:spcBef>
                <a:spcPct val="0"/>
              </a:spcBef>
              <a:spcAft>
                <a:spcPct val="0"/>
              </a:spcAft>
            </a:pPr>
            <a:endParaRPr lang="en-US" altLang="en-US" sz="1600" dirty="0">
              <a:solidFill>
                <a:srgbClr val="292929"/>
              </a:solidFill>
              <a:latin typeface="Calibri"/>
              <a:cs typeface="Calibri"/>
            </a:endParaRPr>
          </a:p>
          <a:p>
            <a:pPr algn="just" eaLnBrk="0" fontAlgn="base" hangingPunct="0">
              <a:spcBef>
                <a:spcPct val="0"/>
              </a:spcBef>
              <a:spcAft>
                <a:spcPct val="0"/>
              </a:spcAft>
            </a:pPr>
            <a:r>
              <a:rPr lang="en-US" altLang="en-US" sz="1600" dirty="0">
                <a:solidFill>
                  <a:srgbClr val="292929"/>
                </a:solidFill>
                <a:latin typeface="Calibri"/>
                <a:cs typeface="Calibri"/>
              </a:rPr>
              <a:t>A larger index denotes better accessibility. </a:t>
            </a:r>
          </a:p>
        </p:txBody>
      </p:sp>
    </p:spTree>
    <p:extLst>
      <p:ext uri="{BB962C8B-B14F-4D97-AF65-F5344CB8AC3E}">
        <p14:creationId xmlns:p14="http://schemas.microsoft.com/office/powerpoint/2010/main" val="3071031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A0FBF1-75FE-4938-9097-421342EC7C6D}"/>
              </a:ext>
            </a:extLst>
          </p:cNvPr>
          <p:cNvSpPr txBox="1"/>
          <p:nvPr/>
        </p:nvSpPr>
        <p:spPr>
          <a:xfrm>
            <a:off x="0" y="796944"/>
            <a:ext cx="12192000" cy="923330"/>
          </a:xfrm>
          <a:prstGeom prst="rect">
            <a:avLst/>
          </a:prstGeom>
          <a:noFill/>
        </p:spPr>
        <p:txBody>
          <a:bodyPr wrap="square" rtlCol="0">
            <a:spAutoFit/>
          </a:bodyPr>
          <a:lstStyle/>
          <a:p>
            <a:pPr lvl="0" algn="ctr" eaLnBrk="0" fontAlgn="base" hangingPunct="0">
              <a:spcBef>
                <a:spcPct val="0"/>
              </a:spcBef>
              <a:spcAft>
                <a:spcPct val="0"/>
              </a:spcAft>
            </a:pPr>
            <a:endParaRPr lang="en-US"/>
          </a:p>
          <a:p>
            <a:pPr lvl="0" algn="ctr" eaLnBrk="0" fontAlgn="base" hangingPunct="0">
              <a:spcBef>
                <a:spcPct val="0"/>
              </a:spcBef>
              <a:spcAft>
                <a:spcPct val="0"/>
              </a:spcAft>
            </a:pPr>
            <a:r>
              <a:rPr lang="en-US"/>
              <a:t> </a:t>
            </a:r>
            <a:r>
              <a:rPr lang="en-US" altLang="en-US"/>
              <a:t> </a:t>
            </a:r>
          </a:p>
          <a:p>
            <a:pPr lvl="0" algn="ctr" eaLnBrk="0" fontAlgn="base" hangingPunct="0">
              <a:spcBef>
                <a:spcPct val="0"/>
              </a:spcBef>
              <a:spcAft>
                <a:spcPct val="0"/>
              </a:spcAft>
            </a:pPr>
            <a:r>
              <a:rPr lang="en-US" altLang="en-US"/>
              <a:t> </a:t>
            </a:r>
          </a:p>
        </p:txBody>
      </p:sp>
      <p:sp>
        <p:nvSpPr>
          <p:cNvPr id="9" name="Title 1">
            <a:extLst>
              <a:ext uri="{FF2B5EF4-FFF2-40B4-BE49-F238E27FC236}">
                <a16:creationId xmlns:a16="http://schemas.microsoft.com/office/drawing/2014/main" id="{48E333C7-9DA9-676B-5678-B7F8E167300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solidFill>
                  <a:schemeClr val="bg2"/>
                </a:solidFill>
                <a:latin typeface="Century Gothic" panose="020B0502020202020204" pitchFamily="34" charset="0"/>
              </a:rPr>
              <a:t>Introduction</a:t>
            </a:r>
            <a:r>
              <a:rPr lang="en-US" sz="1100">
                <a:latin typeface="Century Gothic" panose="020B0502020202020204" pitchFamily="34" charset="0"/>
              </a:rPr>
              <a:t> </a:t>
            </a:r>
            <a:r>
              <a:rPr lang="en-US" sz="1100">
                <a:solidFill>
                  <a:schemeClr val="bg2"/>
                </a:solidFill>
                <a:latin typeface="Century Gothic" panose="020B0502020202020204" pitchFamily="34" charset="0"/>
              </a:rPr>
              <a:t>/</a:t>
            </a:r>
            <a:r>
              <a:rPr lang="en-US" sz="1100">
                <a:latin typeface="Century Gothic" panose="020B0502020202020204" pitchFamily="34" charset="0"/>
              </a:rPr>
              <a:t> </a:t>
            </a:r>
            <a:r>
              <a:rPr lang="en-US" sz="1100">
                <a:solidFill>
                  <a:schemeClr val="bg2"/>
                </a:solidFill>
                <a:latin typeface="Century Gothic" panose="020B0502020202020204" pitchFamily="34" charset="0"/>
              </a:rPr>
              <a:t>Motivation /Theory and Hypothesis / Data Summary /Visualization</a:t>
            </a:r>
          </a:p>
          <a:p>
            <a:r>
              <a:rPr lang="en-US" sz="1100">
                <a:solidFill>
                  <a:schemeClr val="bg2"/>
                </a:solidFill>
                <a:latin typeface="Century Gothic" panose="020B0502020202020204" pitchFamily="34" charset="0"/>
              </a:rPr>
              <a:t> /Limitations of Data /</a:t>
            </a:r>
            <a:r>
              <a:rPr lang="en-US" sz="1100">
                <a:latin typeface="Century Gothic" panose="020B0502020202020204" pitchFamily="34" charset="0"/>
              </a:rPr>
              <a:t>Various Attempted Models </a:t>
            </a:r>
            <a:r>
              <a:rPr lang="en-US" sz="1100">
                <a:solidFill>
                  <a:schemeClr val="bg2"/>
                </a:solidFill>
                <a:latin typeface="Century Gothic" panose="020B0502020202020204" pitchFamily="34" charset="0"/>
              </a:rPr>
              <a:t>/Interpretation /Conclusion /Possible Alternatives  </a:t>
            </a:r>
          </a:p>
          <a:p>
            <a:pPr algn="ctr"/>
            <a:r>
              <a:rPr lang="en-US" sz="1800">
                <a:solidFill>
                  <a:schemeClr val="bg2"/>
                </a:solidFill>
              </a:rPr>
              <a:t> </a:t>
            </a:r>
          </a:p>
          <a:p>
            <a:pPr algn="ctr"/>
            <a:endParaRPr lang="en-US" sz="1800"/>
          </a:p>
        </p:txBody>
      </p:sp>
      <p:grpSp>
        <p:nvGrpSpPr>
          <p:cNvPr id="6" name="Group 5">
            <a:extLst>
              <a:ext uri="{FF2B5EF4-FFF2-40B4-BE49-F238E27FC236}">
                <a16:creationId xmlns:a16="http://schemas.microsoft.com/office/drawing/2014/main" id="{01644C57-05C3-3BD5-4108-26597A748709}"/>
              </a:ext>
            </a:extLst>
          </p:cNvPr>
          <p:cNvGrpSpPr/>
          <p:nvPr/>
        </p:nvGrpSpPr>
        <p:grpSpPr>
          <a:xfrm>
            <a:off x="169348" y="-264450"/>
            <a:ext cx="13278982" cy="7130625"/>
            <a:chOff x="169348" y="-264450"/>
            <a:chExt cx="13278982" cy="7130625"/>
          </a:xfrm>
        </p:grpSpPr>
        <p:pic>
          <p:nvPicPr>
            <p:cNvPr id="3" name="Picture 2" descr="Text&#10;&#10;Description automatically generated">
              <a:extLst>
                <a:ext uri="{FF2B5EF4-FFF2-40B4-BE49-F238E27FC236}">
                  <a16:creationId xmlns:a16="http://schemas.microsoft.com/office/drawing/2014/main" id="{CCAC207F-8CF3-276A-C754-28A5DAD93DA3}"/>
                </a:ext>
              </a:extLst>
            </p:cNvPr>
            <p:cNvPicPr>
              <a:picLocks noChangeAspect="1"/>
            </p:cNvPicPr>
            <p:nvPr/>
          </p:nvPicPr>
          <p:blipFill rotWithShape="1">
            <a:blip r:embed="rId2">
              <a:extLst>
                <a:ext uri="{28A0092B-C50C-407E-A947-70E740481C1C}">
                  <a14:useLocalDpi xmlns:a14="http://schemas.microsoft.com/office/drawing/2010/main" val="0"/>
                </a:ext>
              </a:extLst>
            </a:blip>
            <a:srcRect r="39522"/>
            <a:stretch/>
          </p:blipFill>
          <p:spPr>
            <a:xfrm>
              <a:off x="169348" y="166687"/>
              <a:ext cx="7373471" cy="6524625"/>
            </a:xfrm>
            <a:prstGeom prst="rect">
              <a:avLst/>
            </a:prstGeom>
          </p:spPr>
        </p:pic>
        <p:sp>
          <p:nvSpPr>
            <p:cNvPr id="42" name="Title 1">
              <a:extLst>
                <a:ext uri="{FF2B5EF4-FFF2-40B4-BE49-F238E27FC236}">
                  <a16:creationId xmlns:a16="http://schemas.microsoft.com/office/drawing/2014/main" id="{CB49194B-D324-504E-4C5B-6E72D932D260}"/>
                </a:ext>
              </a:extLst>
            </p:cNvPr>
            <p:cNvSpPr txBox="1">
              <a:spLocks/>
            </p:cNvSpPr>
            <p:nvPr/>
          </p:nvSpPr>
          <p:spPr>
            <a:xfrm>
              <a:off x="5799806" y="-264450"/>
              <a:ext cx="7648524" cy="24832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Century Gothic" panose="020B0502020202020204" pitchFamily="34" charset="0"/>
                </a:rPr>
                <a:t>Model Summary </a:t>
              </a:r>
              <a:br>
                <a:rPr lang="en-US" sz="3600">
                  <a:latin typeface="Century Gothic" panose="020B0502020202020204" pitchFamily="34" charset="0"/>
                </a:rPr>
              </a:br>
              <a:endParaRPr lang="en-US" sz="3600">
                <a:latin typeface="Century Gothic" panose="020B0502020202020204" pitchFamily="34" charset="0"/>
              </a:endParaRPr>
            </a:p>
          </p:txBody>
        </p:sp>
        <p:sp>
          <p:nvSpPr>
            <p:cNvPr id="12" name="Rectangle 11">
              <a:extLst>
                <a:ext uri="{FF2B5EF4-FFF2-40B4-BE49-F238E27FC236}">
                  <a16:creationId xmlns:a16="http://schemas.microsoft.com/office/drawing/2014/main" id="{69A40DB5-6CF3-1F20-F72D-EA1B8766C420}"/>
                </a:ext>
              </a:extLst>
            </p:cNvPr>
            <p:cNvSpPr/>
            <p:nvPr/>
          </p:nvSpPr>
          <p:spPr>
            <a:xfrm>
              <a:off x="2197511" y="5567450"/>
              <a:ext cx="1474838" cy="287660"/>
            </a:xfrm>
            <a:prstGeom prst="rect">
              <a:avLst/>
            </a:prstGeom>
            <a:noFill/>
            <a:ln w="285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163DEFC-23C0-30BE-1A5F-A22D35F49485}"/>
                </a:ext>
              </a:extLst>
            </p:cNvPr>
            <p:cNvSpPr txBox="1"/>
            <p:nvPr/>
          </p:nvSpPr>
          <p:spPr>
            <a:xfrm>
              <a:off x="7844634" y="1418530"/>
              <a:ext cx="3844410" cy="5447645"/>
            </a:xfrm>
            <a:prstGeom prst="rect">
              <a:avLst/>
            </a:prstGeom>
            <a:noFill/>
          </p:spPr>
          <p:txBody>
            <a:bodyPr wrap="square" lIns="91440" tIns="45720" rIns="91440" bIns="45720" rtlCol="0" anchor="t">
              <a:spAutoFit/>
            </a:bodyPr>
            <a:lstStyle/>
            <a:p>
              <a:pPr fontAlgn="base"/>
              <a:r>
                <a:rPr lang="en-US" b="1" err="1"/>
                <a:t>lm</a:t>
              </a:r>
              <a:r>
                <a:rPr lang="en-US" b="1"/>
                <a:t>(data~CRIM+ZN+INDUS+CHAS+RM</a:t>
              </a:r>
            </a:p>
            <a:p>
              <a:pPr fontAlgn="base"/>
              <a:r>
                <a:rPr lang="en-US" b="1"/>
                <a:t>+AGE+DIS+RAD+TAX+PTRATIO</a:t>
              </a:r>
              <a:endParaRPr lang="en-US" b="1">
                <a:cs typeface="Calibri"/>
              </a:endParaRPr>
            </a:p>
            <a:p>
              <a:pPr fontAlgn="base"/>
              <a:endParaRPr lang="en-US" b="1"/>
            </a:p>
            <a:p>
              <a:pPr fontAlgn="base"/>
              <a:endParaRPr lang="en-US" sz="1600" b="1"/>
            </a:p>
            <a:p>
              <a:pPr fontAlgn="base"/>
              <a:r>
                <a:rPr lang="en-US" sz="1600" b="1"/>
                <a:t>Ho: The variables positively influence the median value of owner-occupied homes.</a:t>
              </a:r>
              <a:endParaRPr lang="en-US" sz="1600" b="1">
                <a:cs typeface="Calibri"/>
              </a:endParaRPr>
            </a:p>
            <a:p>
              <a:pPr fontAlgn="base"/>
              <a:endParaRPr lang="en-US" sz="1600"/>
            </a:p>
            <a:p>
              <a:pPr fontAlgn="base"/>
              <a:r>
                <a:rPr lang="en-US" sz="1600" b="1"/>
                <a:t>Ha: The variables have no effect on the median value of owner-occupied homes.</a:t>
              </a:r>
              <a:endParaRPr lang="en-US" sz="1600" b="1">
                <a:ea typeface="+mn-lt"/>
                <a:cs typeface="+mn-lt"/>
              </a:endParaRPr>
            </a:p>
            <a:p>
              <a:endParaRPr lang="en-US" sz="1600">
                <a:ea typeface="+mn-lt"/>
                <a:cs typeface="+mn-lt"/>
              </a:endParaRPr>
            </a:p>
            <a:p>
              <a:endParaRPr lang="en-US" sz="1600" b="1">
                <a:cs typeface="Calibri"/>
              </a:endParaRPr>
            </a:p>
            <a:p>
              <a:pPr fontAlgn="base"/>
              <a:r>
                <a:rPr lang="en-US" sz="1600" b="1"/>
                <a:t>F-Test: </a:t>
              </a:r>
              <a:endParaRPr lang="en-US" sz="1600" b="1">
                <a:cs typeface="Calibri"/>
              </a:endParaRPr>
            </a:p>
            <a:p>
              <a:pPr fontAlgn="base"/>
              <a:r>
                <a:rPr lang="en-US" sz="1600"/>
                <a:t>The p-value of the test is </a:t>
              </a:r>
              <a:r>
                <a:rPr lang="en-US" sz="1600" b="1"/>
                <a:t>&lt; 2.2e-16</a:t>
              </a:r>
              <a:r>
                <a:rPr lang="en-US" sz="1600"/>
                <a:t>, which is smaller than the significance level α=0.05. Thus, we can reject the null hypothesis that at least one coefficient is zero at any level of significance. We can conclude that there are relationships between them. </a:t>
              </a:r>
              <a:endParaRPr lang="en-US" sz="1400"/>
            </a:p>
            <a:p>
              <a:pPr eaLnBrk="0" fontAlgn="base" hangingPunct="0">
                <a:spcBef>
                  <a:spcPct val="0"/>
                </a:spcBef>
                <a:spcAft>
                  <a:spcPct val="0"/>
                </a:spcAft>
              </a:pPr>
              <a:endParaRPr lang="en-US" b="1"/>
            </a:p>
            <a:p>
              <a:pPr eaLnBrk="0" fontAlgn="base" hangingPunct="0">
                <a:spcBef>
                  <a:spcPct val="0"/>
                </a:spcBef>
                <a:spcAft>
                  <a:spcPct val="0"/>
                </a:spcAft>
              </a:pPr>
              <a:endParaRPr lang="en-US" altLang="en-US">
                <a:cs typeface="Calibri"/>
              </a:endParaRPr>
            </a:p>
            <a:p>
              <a:pPr eaLnBrk="0" fontAlgn="base" hangingPunct="0">
                <a:spcBef>
                  <a:spcPct val="0"/>
                </a:spcBef>
                <a:spcAft>
                  <a:spcPct val="0"/>
                </a:spcAft>
              </a:pPr>
              <a:endParaRPr lang="en-US" altLang="en-US">
                <a:cs typeface="Calibri"/>
              </a:endParaRPr>
            </a:p>
          </p:txBody>
        </p:sp>
      </p:grpSp>
    </p:spTree>
    <p:extLst>
      <p:ext uri="{BB962C8B-B14F-4D97-AF65-F5344CB8AC3E}">
        <p14:creationId xmlns:p14="http://schemas.microsoft.com/office/powerpoint/2010/main" val="75842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A0FBF1-75FE-4938-9097-421342EC7C6D}"/>
              </a:ext>
            </a:extLst>
          </p:cNvPr>
          <p:cNvSpPr txBox="1"/>
          <p:nvPr/>
        </p:nvSpPr>
        <p:spPr>
          <a:xfrm>
            <a:off x="-534572" y="935932"/>
            <a:ext cx="12192000" cy="923330"/>
          </a:xfrm>
          <a:prstGeom prst="rect">
            <a:avLst/>
          </a:prstGeom>
          <a:noFill/>
        </p:spPr>
        <p:txBody>
          <a:bodyPr wrap="square" rtlCol="0">
            <a:spAutoFit/>
          </a:bodyPr>
          <a:lstStyle/>
          <a:p>
            <a:pPr lvl="0" algn="ctr" eaLnBrk="0" fontAlgn="base" hangingPunct="0">
              <a:spcBef>
                <a:spcPct val="0"/>
              </a:spcBef>
              <a:spcAft>
                <a:spcPct val="0"/>
              </a:spcAft>
            </a:pPr>
            <a:endParaRPr lang="en-US"/>
          </a:p>
          <a:p>
            <a:pPr lvl="0" algn="ctr" eaLnBrk="0" fontAlgn="base" hangingPunct="0">
              <a:spcBef>
                <a:spcPct val="0"/>
              </a:spcBef>
              <a:spcAft>
                <a:spcPct val="0"/>
              </a:spcAft>
            </a:pPr>
            <a:r>
              <a:rPr lang="en-US"/>
              <a:t> </a:t>
            </a:r>
            <a:r>
              <a:rPr lang="en-US" altLang="en-US"/>
              <a:t> </a:t>
            </a:r>
          </a:p>
          <a:p>
            <a:pPr lvl="0" algn="ctr" eaLnBrk="0" fontAlgn="base" hangingPunct="0">
              <a:spcBef>
                <a:spcPct val="0"/>
              </a:spcBef>
              <a:spcAft>
                <a:spcPct val="0"/>
              </a:spcAft>
            </a:pPr>
            <a:r>
              <a:rPr lang="en-US" altLang="en-US"/>
              <a:t> </a:t>
            </a:r>
          </a:p>
        </p:txBody>
      </p:sp>
      <p:grpSp>
        <p:nvGrpSpPr>
          <p:cNvPr id="6" name="Group 5">
            <a:extLst>
              <a:ext uri="{FF2B5EF4-FFF2-40B4-BE49-F238E27FC236}">
                <a16:creationId xmlns:a16="http://schemas.microsoft.com/office/drawing/2014/main" id="{01644C57-05C3-3BD5-4108-26597A748709}"/>
              </a:ext>
            </a:extLst>
          </p:cNvPr>
          <p:cNvGrpSpPr/>
          <p:nvPr/>
        </p:nvGrpSpPr>
        <p:grpSpPr>
          <a:xfrm>
            <a:off x="789599" y="-550040"/>
            <a:ext cx="9130663" cy="7034042"/>
            <a:chOff x="4317667" y="-541865"/>
            <a:chExt cx="9130663" cy="7034042"/>
          </a:xfrm>
        </p:grpSpPr>
        <p:sp>
          <p:nvSpPr>
            <p:cNvPr id="42" name="Title 1">
              <a:extLst>
                <a:ext uri="{FF2B5EF4-FFF2-40B4-BE49-F238E27FC236}">
                  <a16:creationId xmlns:a16="http://schemas.microsoft.com/office/drawing/2014/main" id="{CB49194B-D324-504E-4C5B-6E72D932D260}"/>
                </a:ext>
              </a:extLst>
            </p:cNvPr>
            <p:cNvSpPr txBox="1">
              <a:spLocks/>
            </p:cNvSpPr>
            <p:nvPr/>
          </p:nvSpPr>
          <p:spPr>
            <a:xfrm>
              <a:off x="5799806" y="-541865"/>
              <a:ext cx="7648524" cy="24832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entury Gothic" panose="020B0502020202020204" pitchFamily="34" charset="0"/>
                </a:rPr>
                <a:t>RESULTS</a:t>
              </a:r>
              <a:r>
                <a:rPr lang="en-US" sz="1400" dirty="0"/>
                <a:t> </a:t>
              </a:r>
              <a:r>
                <a:rPr lang="en-US" sz="3600" dirty="0">
                  <a:latin typeface="Century Gothic" panose="020B0502020202020204" pitchFamily="34" charset="0"/>
                </a:rPr>
                <a:t> </a:t>
              </a:r>
              <a:br>
                <a:rPr lang="en-US" sz="3600" dirty="0">
                  <a:latin typeface="Century Gothic" panose="020B0502020202020204" pitchFamily="34" charset="0"/>
                </a:rPr>
              </a:br>
              <a:endParaRPr lang="en-US" sz="3600" dirty="0">
                <a:latin typeface="Century Gothic" panose="020B0502020202020204" pitchFamily="34" charset="0"/>
              </a:endParaRPr>
            </a:p>
          </p:txBody>
        </p:sp>
        <p:sp>
          <p:nvSpPr>
            <p:cNvPr id="17" name="TextBox 16">
              <a:extLst>
                <a:ext uri="{FF2B5EF4-FFF2-40B4-BE49-F238E27FC236}">
                  <a16:creationId xmlns:a16="http://schemas.microsoft.com/office/drawing/2014/main" id="{5163DEFC-23C0-30BE-1A5F-A22D35F49485}"/>
                </a:ext>
              </a:extLst>
            </p:cNvPr>
            <p:cNvSpPr txBox="1"/>
            <p:nvPr/>
          </p:nvSpPr>
          <p:spPr>
            <a:xfrm>
              <a:off x="4317667" y="1044532"/>
              <a:ext cx="6985439" cy="5447645"/>
            </a:xfrm>
            <a:prstGeom prst="rect">
              <a:avLst/>
            </a:prstGeom>
            <a:noFill/>
          </p:spPr>
          <p:txBody>
            <a:bodyPr wrap="square" lIns="91440" tIns="45720" rIns="91440" bIns="45720" rtlCol="0" anchor="t">
              <a:spAutoFit/>
            </a:bodyPr>
            <a:lstStyle/>
            <a:p>
              <a:pPr fontAlgn="base"/>
              <a:r>
                <a:rPr lang="en-US" b="1" dirty="0"/>
                <a:t>MEDV = 7.722 </a:t>
              </a:r>
              <a:r>
                <a:rPr lang="en-US" dirty="0">
                  <a:solidFill>
                    <a:srgbClr val="C00000"/>
                  </a:solidFill>
                </a:rPr>
                <a:t>- 0.175 </a:t>
              </a:r>
              <a:r>
                <a:rPr lang="en-US" dirty="0"/>
                <a:t>CRIM + </a:t>
              </a:r>
              <a:r>
                <a:rPr lang="en-US" dirty="0">
                  <a:solidFill>
                    <a:schemeClr val="accent6"/>
                  </a:solidFill>
                </a:rPr>
                <a:t>0.046</a:t>
              </a:r>
              <a:r>
                <a:rPr lang="en-US" dirty="0"/>
                <a:t> ZN </a:t>
              </a:r>
              <a:r>
                <a:rPr lang="en-US" dirty="0">
                  <a:solidFill>
                    <a:srgbClr val="C00000"/>
                  </a:solidFill>
                </a:rPr>
                <a:t>- 0.138 </a:t>
              </a:r>
              <a:r>
                <a:rPr lang="en-US" dirty="0"/>
                <a:t>INDUS</a:t>
              </a:r>
              <a:r>
                <a:rPr lang="en-US" dirty="0">
                  <a:solidFill>
                    <a:srgbClr val="C00000"/>
                  </a:solidFill>
                </a:rPr>
                <a:t> </a:t>
              </a:r>
              <a:r>
                <a:rPr lang="en-US" dirty="0"/>
                <a:t>+ </a:t>
              </a:r>
              <a:r>
                <a:rPr lang="en-US" dirty="0">
                  <a:solidFill>
                    <a:schemeClr val="accent6"/>
                  </a:solidFill>
                </a:rPr>
                <a:t>3.330 </a:t>
              </a:r>
              <a:r>
                <a:rPr lang="en-US" dirty="0"/>
                <a:t>CHAS + </a:t>
              </a:r>
              <a:r>
                <a:rPr lang="en-US" dirty="0">
                  <a:solidFill>
                    <a:schemeClr val="accent6"/>
                  </a:solidFill>
                </a:rPr>
                <a:t>6.461</a:t>
              </a:r>
              <a:r>
                <a:rPr lang="en-US" dirty="0"/>
                <a:t> RM </a:t>
              </a:r>
              <a:r>
                <a:rPr lang="en-US" dirty="0">
                  <a:solidFill>
                    <a:srgbClr val="C00000"/>
                  </a:solidFill>
                </a:rPr>
                <a:t>-0.073 </a:t>
              </a:r>
              <a:r>
                <a:rPr lang="en-US" dirty="0"/>
                <a:t>AGE </a:t>
              </a:r>
              <a:r>
                <a:rPr lang="en-US" dirty="0">
                  <a:solidFill>
                    <a:srgbClr val="C00000"/>
                  </a:solidFill>
                </a:rPr>
                <a:t>-1.418 </a:t>
              </a:r>
              <a:r>
                <a:rPr lang="en-US" dirty="0"/>
                <a:t>DIS </a:t>
              </a:r>
              <a:r>
                <a:rPr lang="en-US" dirty="0">
                  <a:solidFill>
                    <a:schemeClr val="accent6"/>
                  </a:solidFill>
                </a:rPr>
                <a:t>+0.148 </a:t>
              </a:r>
              <a:r>
                <a:rPr lang="en-US" dirty="0"/>
                <a:t>RAD </a:t>
              </a:r>
              <a:r>
                <a:rPr lang="en-US" dirty="0">
                  <a:solidFill>
                    <a:srgbClr val="C00000"/>
                  </a:solidFill>
                </a:rPr>
                <a:t>-0.013 </a:t>
              </a:r>
              <a:r>
                <a:rPr lang="en-US" dirty="0"/>
                <a:t>TAX </a:t>
              </a:r>
              <a:r>
                <a:rPr lang="en-US" dirty="0">
                  <a:solidFill>
                    <a:srgbClr val="C00000"/>
                  </a:solidFill>
                </a:rPr>
                <a:t>-0.517 </a:t>
              </a:r>
              <a:r>
                <a:rPr lang="en-US" dirty="0"/>
                <a:t>PTRATIO</a:t>
              </a:r>
            </a:p>
            <a:p>
              <a:pPr fontAlgn="base"/>
              <a:endParaRPr lang="en-US" dirty="0"/>
            </a:p>
            <a:p>
              <a:pPr fontAlgn="base"/>
              <a:endParaRPr lang="en-US" sz="1600" b="1" dirty="0"/>
            </a:p>
            <a:p>
              <a:pPr fontAlgn="base"/>
              <a:r>
                <a:rPr lang="en-US" altLang="en-US" b="1" dirty="0">
                  <a:cs typeface="Calibri"/>
                </a:rPr>
                <a:t>Interpretation of Results : </a:t>
              </a:r>
            </a:p>
            <a:p>
              <a:pPr fontAlgn="base"/>
              <a:endParaRPr lang="en-US" altLang="en-US" b="1" dirty="0">
                <a:cs typeface="Calibri"/>
              </a:endParaRPr>
            </a:p>
            <a:p>
              <a:pPr marL="285750" indent="-285750" fontAlgn="base">
                <a:buFont typeface="Arial" panose="020B0604020202020204" pitchFamily="34" charset="0"/>
                <a:buChar char="•"/>
              </a:pPr>
              <a:r>
                <a:rPr lang="en-US" altLang="en-US" sz="1600" b="1" dirty="0">
                  <a:cs typeface="Calibri"/>
                </a:rPr>
                <a:t>CRIM: </a:t>
              </a:r>
              <a:r>
                <a:rPr lang="en-US" altLang="en-US" sz="1600" dirty="0">
                  <a:cs typeface="Calibri"/>
                </a:rPr>
                <a:t>Holding all the factors fixed, at a 1% increase in Criminal rate the Median Value of the Houses decreases by $17,500</a:t>
              </a:r>
            </a:p>
            <a:p>
              <a:pPr fontAlgn="base"/>
              <a:endParaRPr lang="en-US" altLang="en-US" sz="1600" dirty="0">
                <a:cs typeface="Calibri"/>
              </a:endParaRPr>
            </a:p>
            <a:p>
              <a:pPr marL="342900" indent="-342900" fontAlgn="base">
                <a:buFont typeface="Arial" panose="020B0604020202020204" pitchFamily="34" charset="0"/>
                <a:buChar char="•"/>
              </a:pPr>
              <a:r>
                <a:rPr lang="en-US" sz="1600" b="1" dirty="0"/>
                <a:t>ZN: </a:t>
              </a:r>
              <a:r>
                <a:rPr lang="en-US" altLang="en-US" sz="1600" dirty="0">
                  <a:cs typeface="Calibri"/>
                </a:rPr>
                <a:t>Holding all the factors fixed, at every increase of area by 1000 </a:t>
              </a:r>
              <a:r>
                <a:rPr lang="en-US" altLang="en-US" sz="1600" dirty="0" err="1">
                  <a:cs typeface="Calibri"/>
                </a:rPr>
                <a:t>sq.ft</a:t>
              </a:r>
              <a:r>
                <a:rPr lang="en-US" altLang="en-US" sz="1600" dirty="0">
                  <a:cs typeface="Calibri"/>
                </a:rPr>
                <a:t>, the Median Value of the Houses increases by 4.6%</a:t>
              </a:r>
            </a:p>
            <a:p>
              <a:pPr fontAlgn="base"/>
              <a:endParaRPr lang="en-US" altLang="en-US" sz="1600" dirty="0">
                <a:solidFill>
                  <a:schemeClr val="bg2">
                    <a:lumMod val="75000"/>
                  </a:schemeClr>
                </a:solidFill>
                <a:cs typeface="Calibri"/>
              </a:endParaRPr>
            </a:p>
            <a:p>
              <a:pPr marL="342900" indent="-342900" fontAlgn="base">
                <a:buFont typeface="Arial" panose="020B0604020202020204" pitchFamily="34" charset="0"/>
                <a:buChar char="•"/>
              </a:pPr>
              <a:r>
                <a:rPr lang="en-US" sz="1600" b="1" dirty="0"/>
                <a:t>INDUS: </a:t>
              </a:r>
              <a:r>
                <a:rPr lang="en-US" altLang="en-US" sz="1600" dirty="0">
                  <a:cs typeface="Calibri"/>
                </a:rPr>
                <a:t>Holding all the factors fixed, at every increase of area by 1 acre, the Median Value of the Houses decreases by $ 13,800 </a:t>
              </a:r>
            </a:p>
            <a:p>
              <a:pPr marL="342900" indent="-342900" fontAlgn="base">
                <a:buFont typeface="Arial" panose="020B0604020202020204" pitchFamily="34" charset="0"/>
                <a:buChar char="•"/>
              </a:pPr>
              <a:endParaRPr lang="en-US" altLang="en-US" sz="1600" dirty="0">
                <a:cs typeface="Calibri"/>
              </a:endParaRPr>
            </a:p>
            <a:p>
              <a:pPr marL="342900" indent="-342900" fontAlgn="base">
                <a:buFont typeface="Arial" panose="020B0604020202020204" pitchFamily="34" charset="0"/>
                <a:buChar char="•"/>
              </a:pPr>
              <a:r>
                <a:rPr lang="en-US" sz="1600" b="1" dirty="0"/>
                <a:t>CHAS: </a:t>
              </a:r>
              <a:r>
                <a:rPr lang="en-US" altLang="en-US" sz="1600" dirty="0">
                  <a:cs typeface="Calibri"/>
                </a:rPr>
                <a:t>Holding all the factors fixed, at every 1 unit closer to the Charles River, the Median Value of the Houses increases by 3.33%</a:t>
              </a:r>
              <a:endParaRPr lang="en-US" sz="1600" b="1" dirty="0"/>
            </a:p>
            <a:p>
              <a:pPr marL="342900" indent="-342900" fontAlgn="base">
                <a:buFont typeface="Arial" panose="020B0604020202020204" pitchFamily="34" charset="0"/>
                <a:buChar char="•"/>
              </a:pPr>
              <a:endParaRPr lang="en-US" sz="1600" b="1" dirty="0">
                <a:solidFill>
                  <a:srgbClr val="000000"/>
                </a:solidFill>
                <a:cs typeface="Calibri"/>
              </a:endParaRPr>
            </a:p>
            <a:p>
              <a:pPr marL="342900" indent="-342900" fontAlgn="base">
                <a:buFont typeface="Arial" panose="020B0604020202020204" pitchFamily="34" charset="0"/>
                <a:buChar char="•"/>
              </a:pPr>
              <a:r>
                <a:rPr lang="en-US" sz="1600" b="1" dirty="0"/>
                <a:t>RM: </a:t>
              </a:r>
              <a:r>
                <a:rPr lang="en-US" sz="1600" dirty="0"/>
                <a:t> </a:t>
              </a:r>
              <a:r>
                <a:rPr lang="en-US" altLang="en-US" sz="1600" dirty="0">
                  <a:cs typeface="Calibri"/>
                </a:rPr>
                <a:t>Holding all the factors fixed, for every- one room added, the Median Value of the Houses decreases by 7.3%</a:t>
              </a:r>
            </a:p>
            <a:p>
              <a:pPr eaLnBrk="0" fontAlgn="base" hangingPunct="0">
                <a:spcBef>
                  <a:spcPct val="0"/>
                </a:spcBef>
                <a:spcAft>
                  <a:spcPct val="0"/>
                </a:spcAft>
              </a:pPr>
              <a:endParaRPr lang="en-US" altLang="en-US" dirty="0">
                <a:cs typeface="Calibri"/>
              </a:endParaRPr>
            </a:p>
          </p:txBody>
        </p:sp>
      </p:grpSp>
      <p:pic>
        <p:nvPicPr>
          <p:cNvPr id="8" name="Picture 7">
            <a:extLst>
              <a:ext uri="{FF2B5EF4-FFF2-40B4-BE49-F238E27FC236}">
                <a16:creationId xmlns:a16="http://schemas.microsoft.com/office/drawing/2014/main" id="{E868923F-F546-4C86-5197-244E190679AA}"/>
              </a:ext>
            </a:extLst>
          </p:cNvPr>
          <p:cNvPicPr>
            <a:picLocks noGrp="1" noRot="1" noChangeAspect="1" noMove="1" noResize="1" noEditPoints="1" noAdjustHandles="1" noChangeArrowheads="1" noChangeShapeType="1" noCrop="1"/>
          </p:cNvPicPr>
          <p:nvPr/>
        </p:nvPicPr>
        <p:blipFill>
          <a:blip r:embed="rId2"/>
          <a:stretch>
            <a:fillRect/>
          </a:stretch>
        </p:blipFill>
        <p:spPr>
          <a:xfrm>
            <a:off x="8154133" y="940452"/>
            <a:ext cx="3124200" cy="5543550"/>
          </a:xfrm>
          <a:prstGeom prst="rect">
            <a:avLst/>
          </a:prstGeom>
        </p:spPr>
      </p:pic>
      <p:sp>
        <p:nvSpPr>
          <p:cNvPr id="7" name="Title 1">
            <a:extLst>
              <a:ext uri="{FF2B5EF4-FFF2-40B4-BE49-F238E27FC236}">
                <a16:creationId xmlns:a16="http://schemas.microsoft.com/office/drawing/2014/main" id="{8C0E284D-73C3-18C4-2A9B-93F4710D1292}"/>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/Visua</a:t>
            </a:r>
            <a:r>
              <a:rPr lang="en-US" sz="1100" dirty="0">
                <a:solidFill>
                  <a:schemeClr val="bg2"/>
                </a:solidFill>
                <a:latin typeface="Century Gothic" panose="020B0502020202020204" pitchFamily="34" charset="0"/>
              </a:rPr>
              <a:t>lization</a:t>
            </a:r>
          </a:p>
          <a:p>
            <a:r>
              <a:rPr lang="en-US" sz="1100" dirty="0">
                <a:solidFill>
                  <a:schemeClr val="bg2"/>
                </a:solidFill>
                <a:latin typeface="Century Gothic" panose="020B0502020202020204" pitchFamily="34" charset="0"/>
              </a:rPr>
              <a:t> /Limitations of Data /Various Attempted Models /</a:t>
            </a:r>
            <a:r>
              <a:rPr lang="en-US" sz="1100" dirty="0">
                <a:latin typeface="Century Gothic" panose="020B0502020202020204" pitchFamily="34" charset="0"/>
              </a:rPr>
              <a:t>Interpretation</a:t>
            </a:r>
            <a:r>
              <a:rPr lang="en-US" sz="1100" dirty="0">
                <a:solidFill>
                  <a:schemeClr val="bg2"/>
                </a:solidFill>
                <a:latin typeface="Century Gothic" panose="020B0502020202020204" pitchFamily="34" charset="0"/>
              </a:rPr>
              <a:t> /Conclusion /Possible Alternatives  </a:t>
            </a:r>
          </a:p>
          <a:p>
            <a:pPr algn="ctr"/>
            <a:r>
              <a:rPr lang="en-US" sz="1800" dirty="0">
                <a:solidFill>
                  <a:schemeClr val="bg2"/>
                </a:solidFill>
              </a:rPr>
              <a:t> </a:t>
            </a:r>
          </a:p>
          <a:p>
            <a:pPr algn="ctr"/>
            <a:endParaRPr lang="en-US" sz="1800" dirty="0"/>
          </a:p>
        </p:txBody>
      </p:sp>
    </p:spTree>
    <p:extLst>
      <p:ext uri="{BB962C8B-B14F-4D97-AF65-F5344CB8AC3E}">
        <p14:creationId xmlns:p14="http://schemas.microsoft.com/office/powerpoint/2010/main" val="322508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A0FBF1-75FE-4938-9097-421342EC7C6D}"/>
              </a:ext>
            </a:extLst>
          </p:cNvPr>
          <p:cNvSpPr txBox="1"/>
          <p:nvPr/>
        </p:nvSpPr>
        <p:spPr>
          <a:xfrm>
            <a:off x="-534572" y="935932"/>
            <a:ext cx="12192000" cy="923330"/>
          </a:xfrm>
          <a:prstGeom prst="rect">
            <a:avLst/>
          </a:prstGeom>
          <a:noFill/>
        </p:spPr>
        <p:txBody>
          <a:bodyPr wrap="square" rtlCol="0">
            <a:spAutoFit/>
          </a:bodyPr>
          <a:lstStyle/>
          <a:p>
            <a:pPr lvl="0" algn="ctr" eaLnBrk="0" fontAlgn="base" hangingPunct="0">
              <a:spcBef>
                <a:spcPct val="0"/>
              </a:spcBef>
              <a:spcAft>
                <a:spcPct val="0"/>
              </a:spcAft>
            </a:pPr>
            <a:endParaRPr lang="en-US"/>
          </a:p>
          <a:p>
            <a:pPr lvl="0" algn="ctr" eaLnBrk="0" fontAlgn="base" hangingPunct="0">
              <a:spcBef>
                <a:spcPct val="0"/>
              </a:spcBef>
              <a:spcAft>
                <a:spcPct val="0"/>
              </a:spcAft>
            </a:pPr>
            <a:r>
              <a:rPr lang="en-US"/>
              <a:t> </a:t>
            </a:r>
            <a:r>
              <a:rPr lang="en-US" altLang="en-US"/>
              <a:t> </a:t>
            </a:r>
          </a:p>
          <a:p>
            <a:pPr lvl="0" algn="ctr" eaLnBrk="0" fontAlgn="base" hangingPunct="0">
              <a:spcBef>
                <a:spcPct val="0"/>
              </a:spcBef>
              <a:spcAft>
                <a:spcPct val="0"/>
              </a:spcAft>
            </a:pPr>
            <a:r>
              <a:rPr lang="en-US" altLang="en-US"/>
              <a:t> </a:t>
            </a:r>
          </a:p>
        </p:txBody>
      </p:sp>
      <p:grpSp>
        <p:nvGrpSpPr>
          <p:cNvPr id="6" name="Group 5">
            <a:extLst>
              <a:ext uri="{FF2B5EF4-FFF2-40B4-BE49-F238E27FC236}">
                <a16:creationId xmlns:a16="http://schemas.microsoft.com/office/drawing/2014/main" id="{01644C57-05C3-3BD5-4108-26597A748709}"/>
              </a:ext>
            </a:extLst>
          </p:cNvPr>
          <p:cNvGrpSpPr/>
          <p:nvPr/>
        </p:nvGrpSpPr>
        <p:grpSpPr>
          <a:xfrm>
            <a:off x="683489" y="-550040"/>
            <a:ext cx="9236773" cy="7414852"/>
            <a:chOff x="4211557" y="-541865"/>
            <a:chExt cx="9236773" cy="7414852"/>
          </a:xfrm>
        </p:grpSpPr>
        <p:sp>
          <p:nvSpPr>
            <p:cNvPr id="42" name="Title 1">
              <a:extLst>
                <a:ext uri="{FF2B5EF4-FFF2-40B4-BE49-F238E27FC236}">
                  <a16:creationId xmlns:a16="http://schemas.microsoft.com/office/drawing/2014/main" id="{CB49194B-D324-504E-4C5B-6E72D932D260}"/>
                </a:ext>
              </a:extLst>
            </p:cNvPr>
            <p:cNvSpPr txBox="1">
              <a:spLocks/>
            </p:cNvSpPr>
            <p:nvPr/>
          </p:nvSpPr>
          <p:spPr>
            <a:xfrm>
              <a:off x="5799806" y="-541865"/>
              <a:ext cx="7648524" cy="2483214"/>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Century Gothic" panose="020B0502020202020204" pitchFamily="34" charset="0"/>
                </a:rPr>
                <a:t>RESULTS </a:t>
              </a:r>
              <a:r>
                <a:rPr lang="en-US" sz="2100" dirty="0">
                  <a:latin typeface="Century Gothic" panose="020B0502020202020204" pitchFamily="34" charset="0"/>
                </a:rPr>
                <a:t>(contd.)</a:t>
              </a:r>
              <a:r>
                <a:rPr lang="en-US" sz="900" dirty="0"/>
                <a:t> </a:t>
              </a:r>
              <a:r>
                <a:rPr lang="en-US" sz="2100" dirty="0">
                  <a:latin typeface="Century Gothic" panose="020B0502020202020204" pitchFamily="34" charset="0"/>
                </a:rPr>
                <a:t> </a:t>
              </a:r>
              <a:br>
                <a:rPr lang="en-US" sz="3600" dirty="0">
                  <a:latin typeface="Century Gothic" panose="020B0502020202020204" pitchFamily="34" charset="0"/>
                </a:rPr>
              </a:br>
              <a:endParaRPr lang="en-US" sz="3600" dirty="0">
                <a:latin typeface="Century Gothic" panose="020B0502020202020204" pitchFamily="34" charset="0"/>
              </a:endParaRPr>
            </a:p>
          </p:txBody>
        </p:sp>
        <p:sp>
          <p:nvSpPr>
            <p:cNvPr id="17" name="TextBox 16">
              <a:extLst>
                <a:ext uri="{FF2B5EF4-FFF2-40B4-BE49-F238E27FC236}">
                  <a16:creationId xmlns:a16="http://schemas.microsoft.com/office/drawing/2014/main" id="{5163DEFC-23C0-30BE-1A5F-A22D35F49485}"/>
                </a:ext>
              </a:extLst>
            </p:cNvPr>
            <p:cNvSpPr txBox="1"/>
            <p:nvPr/>
          </p:nvSpPr>
          <p:spPr>
            <a:xfrm>
              <a:off x="4211557" y="855955"/>
              <a:ext cx="6902245" cy="6017032"/>
            </a:xfrm>
            <a:prstGeom prst="rect">
              <a:avLst/>
            </a:prstGeom>
            <a:noFill/>
          </p:spPr>
          <p:txBody>
            <a:bodyPr wrap="square" lIns="91440" tIns="45720" rIns="91440" bIns="45720" rtlCol="0" anchor="t">
              <a:spAutoFit/>
            </a:bodyPr>
            <a:lstStyle/>
            <a:p>
              <a:pPr fontAlgn="base"/>
              <a:r>
                <a:rPr lang="en-US" b="1" dirty="0"/>
                <a:t>MEDV = 7.722 </a:t>
              </a:r>
              <a:r>
                <a:rPr lang="en-US" dirty="0">
                  <a:solidFill>
                    <a:srgbClr val="C00000"/>
                  </a:solidFill>
                </a:rPr>
                <a:t>- 0.175 </a:t>
              </a:r>
              <a:r>
                <a:rPr lang="en-US" dirty="0"/>
                <a:t>CRIM + </a:t>
              </a:r>
              <a:r>
                <a:rPr lang="en-US" dirty="0">
                  <a:solidFill>
                    <a:schemeClr val="accent6"/>
                  </a:solidFill>
                </a:rPr>
                <a:t>0.046</a:t>
              </a:r>
              <a:r>
                <a:rPr lang="en-US" dirty="0"/>
                <a:t> ZN </a:t>
              </a:r>
              <a:r>
                <a:rPr lang="en-US" dirty="0">
                  <a:solidFill>
                    <a:srgbClr val="C00000"/>
                  </a:solidFill>
                </a:rPr>
                <a:t>- 0.138 </a:t>
              </a:r>
              <a:r>
                <a:rPr lang="en-US" dirty="0"/>
                <a:t>INDUS</a:t>
              </a:r>
              <a:r>
                <a:rPr lang="en-US" dirty="0">
                  <a:solidFill>
                    <a:srgbClr val="C00000"/>
                  </a:solidFill>
                </a:rPr>
                <a:t> </a:t>
              </a:r>
              <a:r>
                <a:rPr lang="en-US" dirty="0"/>
                <a:t>+ </a:t>
              </a:r>
              <a:r>
                <a:rPr lang="en-US" dirty="0">
                  <a:solidFill>
                    <a:schemeClr val="accent6"/>
                  </a:solidFill>
                </a:rPr>
                <a:t>3.330 </a:t>
              </a:r>
              <a:r>
                <a:rPr lang="en-US" dirty="0"/>
                <a:t>CHAS + </a:t>
              </a:r>
              <a:r>
                <a:rPr lang="en-US" dirty="0">
                  <a:solidFill>
                    <a:schemeClr val="accent6"/>
                  </a:solidFill>
                </a:rPr>
                <a:t>6.461</a:t>
              </a:r>
              <a:r>
                <a:rPr lang="en-US" dirty="0"/>
                <a:t> RM </a:t>
              </a:r>
              <a:r>
                <a:rPr lang="en-US" dirty="0">
                  <a:solidFill>
                    <a:srgbClr val="C00000"/>
                  </a:solidFill>
                </a:rPr>
                <a:t>-0.073 </a:t>
              </a:r>
              <a:r>
                <a:rPr lang="en-US" dirty="0"/>
                <a:t>AGE </a:t>
              </a:r>
              <a:r>
                <a:rPr lang="en-US" dirty="0">
                  <a:solidFill>
                    <a:srgbClr val="C00000"/>
                  </a:solidFill>
                </a:rPr>
                <a:t>-1.418 </a:t>
              </a:r>
              <a:r>
                <a:rPr lang="en-US" dirty="0"/>
                <a:t>DIS </a:t>
              </a:r>
              <a:r>
                <a:rPr lang="en-US" dirty="0">
                  <a:solidFill>
                    <a:schemeClr val="accent6"/>
                  </a:solidFill>
                </a:rPr>
                <a:t>+0.148 </a:t>
              </a:r>
              <a:r>
                <a:rPr lang="en-US" dirty="0"/>
                <a:t>RAD </a:t>
              </a:r>
              <a:r>
                <a:rPr lang="en-US" dirty="0">
                  <a:solidFill>
                    <a:srgbClr val="C00000"/>
                  </a:solidFill>
                </a:rPr>
                <a:t>-0.013 </a:t>
              </a:r>
              <a:r>
                <a:rPr lang="en-US" dirty="0"/>
                <a:t>TAX </a:t>
              </a:r>
              <a:r>
                <a:rPr lang="en-US" dirty="0">
                  <a:solidFill>
                    <a:srgbClr val="C00000"/>
                  </a:solidFill>
                </a:rPr>
                <a:t>-0.517 </a:t>
              </a:r>
              <a:r>
                <a:rPr lang="en-US" dirty="0"/>
                <a:t>PTRATIO</a:t>
              </a:r>
            </a:p>
            <a:p>
              <a:pPr fontAlgn="base"/>
              <a:endParaRPr lang="en-US" sz="1600" b="1" dirty="0"/>
            </a:p>
            <a:p>
              <a:pPr fontAlgn="base"/>
              <a:r>
                <a:rPr lang="en-US" altLang="en-US" sz="1500" b="1" dirty="0">
                  <a:cs typeface="Calibri"/>
                </a:rPr>
                <a:t>Interpretation of Results : </a:t>
              </a:r>
            </a:p>
            <a:p>
              <a:pPr fontAlgn="base"/>
              <a:endParaRPr lang="en-US" altLang="en-US" sz="1500" dirty="0">
                <a:cs typeface="Calibri"/>
              </a:endParaRPr>
            </a:p>
            <a:p>
              <a:pPr marL="342900" indent="-342900" fontAlgn="base">
                <a:buFont typeface="Arial" panose="020B0604020202020204" pitchFamily="34" charset="0"/>
                <a:buChar char="•"/>
              </a:pPr>
              <a:r>
                <a:rPr lang="en-US" sz="1500" b="1" dirty="0"/>
                <a:t>AGE: </a:t>
              </a:r>
              <a:r>
                <a:rPr lang="en-US" altLang="en-US" sz="1500" dirty="0">
                  <a:cs typeface="Calibri"/>
                </a:rPr>
                <a:t>Holding all the factors fixed, at a 1-year increase in the units built before 1940, the Median Value of the House decreases by 141.8%</a:t>
              </a:r>
              <a:endParaRPr lang="en-US" sz="1500" b="1" dirty="0"/>
            </a:p>
            <a:p>
              <a:pPr marL="342900" indent="-342900" fontAlgn="base">
                <a:buFont typeface="Arial" panose="020B0604020202020204" pitchFamily="34" charset="0"/>
                <a:buChar char="•"/>
              </a:pPr>
              <a:endParaRPr lang="en-US" altLang="en-US" sz="1500" b="1" dirty="0">
                <a:cs typeface="Calibri"/>
              </a:endParaRPr>
            </a:p>
            <a:p>
              <a:pPr marL="342900" indent="-342900" fontAlgn="base">
                <a:buFont typeface="Arial" panose="020B0604020202020204" pitchFamily="34" charset="0"/>
                <a:buChar char="•"/>
              </a:pPr>
              <a:r>
                <a:rPr lang="en-US" sz="1500" b="1" dirty="0"/>
                <a:t>DIS: </a:t>
              </a:r>
              <a:r>
                <a:rPr lang="en-US" altLang="en-US" sz="1500" dirty="0">
                  <a:cs typeface="Calibri"/>
                </a:rPr>
                <a:t>Holding all the factors fixed, at every one unit increase in median distance from the five Boston Employment Centers, the Median Value of the House increases by 148% </a:t>
              </a:r>
              <a:r>
                <a:rPr lang="en-US" altLang="en-US" sz="1500" b="1" dirty="0">
                  <a:cs typeface="Calibri"/>
                </a:rPr>
                <a:t>( reject the null hypothesis because this is untrue ) </a:t>
              </a:r>
              <a:endParaRPr lang="en-US" sz="1500" b="1" dirty="0"/>
            </a:p>
            <a:p>
              <a:pPr fontAlgn="base"/>
              <a:endParaRPr lang="en-US" sz="1500" b="1" dirty="0"/>
            </a:p>
            <a:p>
              <a:pPr marL="342900" indent="-342900" fontAlgn="base">
                <a:buFont typeface="Arial" panose="020B0604020202020204" pitchFamily="34" charset="0"/>
                <a:buChar char="•"/>
              </a:pPr>
              <a:r>
                <a:rPr lang="en-US" sz="1500" b="1" dirty="0"/>
                <a:t>RAD: </a:t>
              </a:r>
              <a:r>
                <a:rPr lang="en-US" altLang="en-US" sz="1500" dirty="0">
                  <a:cs typeface="Calibri"/>
                </a:rPr>
                <a:t>Holding all the factors fixed, at every one unit increase in the index of accessibility from radial highways, the Median Value of the House increases by 14.8% </a:t>
              </a:r>
              <a:endParaRPr lang="en-US" sz="1500" b="1" dirty="0"/>
            </a:p>
            <a:p>
              <a:pPr marL="342900" indent="-342900" fontAlgn="base">
                <a:buFont typeface="Arial" panose="020B0604020202020204" pitchFamily="34" charset="0"/>
                <a:buChar char="•"/>
              </a:pPr>
              <a:endParaRPr lang="en-US" sz="1500" b="1" dirty="0"/>
            </a:p>
            <a:p>
              <a:pPr marL="342900" indent="-342900" fontAlgn="base">
                <a:buFont typeface="Arial" panose="020B0604020202020204" pitchFamily="34" charset="0"/>
                <a:buChar char="•"/>
              </a:pPr>
              <a:r>
                <a:rPr lang="en-US" sz="1500" b="1" dirty="0"/>
                <a:t>TAX: </a:t>
              </a:r>
              <a:r>
                <a:rPr lang="en-US" altLang="en-US" sz="1500" dirty="0">
                  <a:cs typeface="Calibri"/>
                </a:rPr>
                <a:t>Holding all the factors fixed, at every 1 % increase in the full-value property tax per $10,000, the Median Value of the House decreases by 1.3% </a:t>
              </a:r>
              <a:r>
                <a:rPr lang="en-US" altLang="en-US" sz="1500" b="1" dirty="0">
                  <a:cs typeface="Calibri"/>
                </a:rPr>
                <a:t> </a:t>
              </a:r>
              <a:endParaRPr lang="en-US" sz="1500" b="1" dirty="0"/>
            </a:p>
            <a:p>
              <a:pPr marL="342900" indent="-342900" fontAlgn="base">
                <a:buFont typeface="Arial" panose="020B0604020202020204" pitchFamily="34" charset="0"/>
                <a:buChar char="•"/>
              </a:pPr>
              <a:endParaRPr lang="en-US" sz="1500" b="1" dirty="0"/>
            </a:p>
            <a:p>
              <a:pPr marL="342900" indent="-342900" fontAlgn="base">
                <a:buFont typeface="Arial" panose="020B0604020202020204" pitchFamily="34" charset="0"/>
                <a:buChar char="•"/>
              </a:pPr>
              <a:r>
                <a:rPr lang="en-US" sz="1500" b="1" dirty="0"/>
                <a:t>PTRATIO: </a:t>
              </a:r>
              <a:r>
                <a:rPr lang="en-US" altLang="en-US" sz="1500" dirty="0">
                  <a:cs typeface="Calibri"/>
                </a:rPr>
                <a:t>Holding all the factors fixed, at every 1 unit increase in the pupil-teacher ratio, the Median Value of the House decreases by 51.7% </a:t>
              </a:r>
              <a:endParaRPr lang="en-US" altLang="en-US" sz="1500" b="1" dirty="0">
                <a:cs typeface="Calibri"/>
              </a:endParaRPr>
            </a:p>
            <a:p>
              <a:pPr marL="342900" indent="-342900" fontAlgn="base">
                <a:buFont typeface="Arial" panose="020B0604020202020204" pitchFamily="34" charset="0"/>
                <a:buChar char="•"/>
              </a:pPr>
              <a:endParaRPr lang="en-US" altLang="en-US" sz="1500" dirty="0">
                <a:cs typeface="Calibri"/>
              </a:endParaRPr>
            </a:p>
            <a:p>
              <a:pPr marL="342900" indent="-342900" fontAlgn="base">
                <a:buFont typeface="Arial" panose="020B0604020202020204" pitchFamily="34" charset="0"/>
                <a:buChar char="•"/>
              </a:pPr>
              <a:r>
                <a:rPr lang="en-US" altLang="en-US" sz="1500" dirty="0">
                  <a:cs typeface="Calibri"/>
                </a:rPr>
                <a:t>The intercept is the expected mean value of the owner-occupied homes when all the factors are zero.  </a:t>
              </a:r>
            </a:p>
            <a:p>
              <a:pPr eaLnBrk="0" fontAlgn="base" hangingPunct="0">
                <a:spcBef>
                  <a:spcPct val="0"/>
                </a:spcBef>
                <a:spcAft>
                  <a:spcPct val="0"/>
                </a:spcAft>
              </a:pPr>
              <a:endParaRPr lang="en-US" altLang="en-US" dirty="0">
                <a:cs typeface="Calibri"/>
              </a:endParaRPr>
            </a:p>
          </p:txBody>
        </p:sp>
      </p:grpSp>
      <p:pic>
        <p:nvPicPr>
          <p:cNvPr id="8" name="Picture 7">
            <a:extLst>
              <a:ext uri="{FF2B5EF4-FFF2-40B4-BE49-F238E27FC236}">
                <a16:creationId xmlns:a16="http://schemas.microsoft.com/office/drawing/2014/main" id="{E868923F-F546-4C86-5197-244E190679AA}"/>
              </a:ext>
            </a:extLst>
          </p:cNvPr>
          <p:cNvPicPr>
            <a:picLocks noGrp="1" noRot="1" noChangeAspect="1" noMove="1" noResize="1" noEditPoints="1" noAdjustHandles="1" noChangeArrowheads="1" noChangeShapeType="1" noCrop="1"/>
          </p:cNvPicPr>
          <p:nvPr/>
        </p:nvPicPr>
        <p:blipFill>
          <a:blip r:embed="rId2"/>
          <a:stretch>
            <a:fillRect/>
          </a:stretch>
        </p:blipFill>
        <p:spPr>
          <a:xfrm>
            <a:off x="8154133" y="940452"/>
            <a:ext cx="3124200" cy="5543550"/>
          </a:xfrm>
          <a:prstGeom prst="rect">
            <a:avLst/>
          </a:prstGeom>
        </p:spPr>
      </p:pic>
      <p:sp>
        <p:nvSpPr>
          <p:cNvPr id="7" name="Title 1">
            <a:extLst>
              <a:ext uri="{FF2B5EF4-FFF2-40B4-BE49-F238E27FC236}">
                <a16:creationId xmlns:a16="http://schemas.microsoft.com/office/drawing/2014/main" id="{0C1C7700-C6D0-D781-BE88-DF492CDA3CCF}"/>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solidFill>
                  <a:srgbClr val="E7E6E6"/>
                </a:solidFill>
                <a:latin typeface="Century Gothic" panose="020B0502020202020204" pitchFamily="34" charset="0"/>
              </a:rPr>
              <a:t>Data Summary /Visua</a:t>
            </a:r>
            <a:r>
              <a:rPr lang="en-US" sz="1100" dirty="0">
                <a:solidFill>
                  <a:schemeClr val="bg2"/>
                </a:solidFill>
                <a:latin typeface="Century Gothic" panose="020B0502020202020204" pitchFamily="34" charset="0"/>
              </a:rPr>
              <a:t>lization</a:t>
            </a:r>
          </a:p>
          <a:p>
            <a:r>
              <a:rPr lang="en-US" sz="1100" dirty="0">
                <a:solidFill>
                  <a:schemeClr val="bg2"/>
                </a:solidFill>
                <a:latin typeface="Century Gothic" panose="020B0502020202020204" pitchFamily="34" charset="0"/>
              </a:rPr>
              <a:t> /Limitations of Data /Various Attempted Models /</a:t>
            </a:r>
            <a:r>
              <a:rPr lang="en-US" sz="1100" dirty="0">
                <a:latin typeface="Century Gothic" panose="020B0502020202020204" pitchFamily="34" charset="0"/>
              </a:rPr>
              <a:t>Interpretation</a:t>
            </a:r>
            <a:r>
              <a:rPr lang="en-US" sz="1100" dirty="0">
                <a:solidFill>
                  <a:schemeClr val="bg2"/>
                </a:solidFill>
                <a:latin typeface="Century Gothic" panose="020B0502020202020204" pitchFamily="34" charset="0"/>
              </a:rPr>
              <a:t> /Conclusion /Possible Alternatives  </a:t>
            </a:r>
          </a:p>
          <a:p>
            <a:pPr algn="ctr"/>
            <a:r>
              <a:rPr lang="en-US" sz="1800" dirty="0">
                <a:solidFill>
                  <a:schemeClr val="bg2"/>
                </a:solidFill>
              </a:rPr>
              <a:t> </a:t>
            </a:r>
          </a:p>
          <a:p>
            <a:pPr algn="ctr"/>
            <a:endParaRPr lang="en-US" sz="1800" dirty="0"/>
          </a:p>
        </p:txBody>
      </p:sp>
    </p:spTree>
    <p:extLst>
      <p:ext uri="{BB962C8B-B14F-4D97-AF65-F5344CB8AC3E}">
        <p14:creationId xmlns:p14="http://schemas.microsoft.com/office/powerpoint/2010/main" val="2614728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5BB52-3976-3DDD-F0AA-EB6D3F6C3CBD}"/>
              </a:ext>
            </a:extLst>
          </p:cNvPr>
          <p:cNvSpPr>
            <a:spLocks noGrp="1"/>
          </p:cNvSpPr>
          <p:nvPr>
            <p:ph type="title"/>
          </p:nvPr>
        </p:nvSpPr>
        <p:spPr/>
        <p:txBody>
          <a:bodyPr>
            <a:normAutofit/>
          </a:bodyPr>
          <a:lstStyle/>
          <a:p>
            <a:pPr algn="ctr"/>
            <a:r>
              <a:rPr lang="en-US" dirty="0">
                <a:latin typeface="Century Gothic" panose="020B0502020202020204" pitchFamily="34" charset="0"/>
              </a:rPr>
              <a:t>OUTLINE</a:t>
            </a:r>
          </a:p>
        </p:txBody>
      </p:sp>
      <p:sp>
        <p:nvSpPr>
          <p:cNvPr id="3" name="Title 1">
            <a:extLst>
              <a:ext uri="{FF2B5EF4-FFF2-40B4-BE49-F238E27FC236}">
                <a16:creationId xmlns:a16="http://schemas.microsoft.com/office/drawing/2014/main" id="{950E8300-4029-4A6C-E879-C2FACA56FAEA}"/>
              </a:ext>
            </a:extLst>
          </p:cNvPr>
          <p:cNvSpPr txBox="1">
            <a:spLocks/>
          </p:cNvSpPr>
          <p:nvPr/>
        </p:nvSpPr>
        <p:spPr>
          <a:xfrm>
            <a:off x="838200" y="2103437"/>
            <a:ext cx="10515600" cy="3537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2"/>
                </a:solidFill>
                <a:latin typeface="Century Gothic" panose="020B0502020202020204" pitchFamily="34" charset="0"/>
              </a:rPr>
              <a:t>Introduction </a:t>
            </a:r>
          </a:p>
          <a:p>
            <a:pPr algn="ctr"/>
            <a:r>
              <a:rPr lang="en-US" sz="2000" dirty="0">
                <a:solidFill>
                  <a:schemeClr val="bg2"/>
                </a:solidFill>
                <a:latin typeface="Century Gothic" panose="020B0502020202020204" pitchFamily="34" charset="0"/>
              </a:rPr>
              <a:t>Motivation</a:t>
            </a:r>
          </a:p>
          <a:p>
            <a:pPr algn="ctr"/>
            <a:r>
              <a:rPr lang="en-US" sz="2000" dirty="0">
                <a:solidFill>
                  <a:schemeClr val="bg2"/>
                </a:solidFill>
                <a:latin typeface="Century Gothic" panose="020B0502020202020204" pitchFamily="34" charset="0"/>
              </a:rPr>
              <a:t>Theory and Hypothesis</a:t>
            </a:r>
          </a:p>
          <a:p>
            <a:pPr algn="ctr"/>
            <a:r>
              <a:rPr lang="en-US" sz="2000" dirty="0">
                <a:solidFill>
                  <a:schemeClr val="bg2"/>
                </a:solidFill>
                <a:latin typeface="Century Gothic" panose="020B0502020202020204" pitchFamily="34" charset="0"/>
              </a:rPr>
              <a:t>Data Summary </a:t>
            </a:r>
          </a:p>
          <a:p>
            <a:pPr algn="ctr"/>
            <a:r>
              <a:rPr lang="en-US" sz="2000" dirty="0">
                <a:solidFill>
                  <a:schemeClr val="bg2"/>
                </a:solidFill>
                <a:latin typeface="Century Gothic" panose="020B0502020202020204" pitchFamily="34" charset="0"/>
              </a:rPr>
              <a:t>Visualization </a:t>
            </a:r>
          </a:p>
          <a:p>
            <a:pPr algn="ctr"/>
            <a:r>
              <a:rPr lang="en-US" sz="2000" dirty="0">
                <a:solidFill>
                  <a:schemeClr val="bg2"/>
                </a:solidFill>
                <a:latin typeface="Century Gothic" panose="020B0502020202020204" pitchFamily="34" charset="0"/>
              </a:rPr>
              <a:t>Limitations of Data </a:t>
            </a:r>
          </a:p>
          <a:p>
            <a:pPr algn="ctr"/>
            <a:r>
              <a:rPr lang="en-US" sz="2000" dirty="0">
                <a:solidFill>
                  <a:schemeClr val="bg2"/>
                </a:solidFill>
                <a:latin typeface="Century Gothic" panose="020B0502020202020204" pitchFamily="34" charset="0"/>
              </a:rPr>
              <a:t>Various Attempted Models </a:t>
            </a:r>
          </a:p>
          <a:p>
            <a:pPr algn="ctr"/>
            <a:r>
              <a:rPr lang="en-US" sz="2000" dirty="0">
                <a:solidFill>
                  <a:schemeClr val="bg2"/>
                </a:solidFill>
                <a:latin typeface="Century Gothic" panose="020B0502020202020204" pitchFamily="34" charset="0"/>
              </a:rPr>
              <a:t>Interpretation </a:t>
            </a:r>
          </a:p>
          <a:p>
            <a:pPr algn="ctr"/>
            <a:r>
              <a:rPr lang="en-US" sz="2000" dirty="0">
                <a:latin typeface="Century Gothic" panose="020B0502020202020204" pitchFamily="34" charset="0"/>
              </a:rPr>
              <a:t>Conclusion </a:t>
            </a:r>
          </a:p>
          <a:p>
            <a:pPr algn="ctr"/>
            <a:r>
              <a:rPr lang="en-US" sz="2000" dirty="0">
                <a:solidFill>
                  <a:schemeClr val="bg2"/>
                </a:solidFill>
                <a:latin typeface="Century Gothic" panose="020B0502020202020204" pitchFamily="34" charset="0"/>
              </a:rPr>
              <a:t>Possible Alternatives  </a:t>
            </a:r>
          </a:p>
          <a:p>
            <a:pPr algn="ctr"/>
            <a:r>
              <a:rPr lang="en-US" sz="2000" dirty="0"/>
              <a:t> </a:t>
            </a:r>
          </a:p>
          <a:p>
            <a:pPr algn="ctr"/>
            <a:endParaRPr lang="en-US" sz="2000" dirty="0"/>
          </a:p>
        </p:txBody>
      </p:sp>
      <mc:AlternateContent xmlns:mc="http://schemas.openxmlformats.org/markup-compatibility/2006">
        <mc:Choice xmlns:am3d="http://schemas.microsoft.com/office/drawing/2017/model3d" Requires="am3d">
          <p:graphicFrame>
            <p:nvGraphicFramePr>
              <p:cNvPr id="4" name="3D Model 3" descr="Home">
                <a:extLst>
                  <a:ext uri="{FF2B5EF4-FFF2-40B4-BE49-F238E27FC236}">
                    <a16:creationId xmlns:a16="http://schemas.microsoft.com/office/drawing/2014/main" id="{B90F8BC3-5B08-4C5F-A259-8B17D33DD294}"/>
                  </a:ext>
                </a:extLst>
              </p:cNvPr>
              <p:cNvGraphicFramePr>
                <a:graphicFrameLocks noChangeAspect="1"/>
              </p:cNvGraphicFramePr>
              <p:nvPr/>
            </p:nvGraphicFramePr>
            <p:xfrm>
              <a:off x="77485" y="5582772"/>
              <a:ext cx="1300605" cy="1275228"/>
            </p:xfrm>
            <a:graphic>
              <a:graphicData uri="http://schemas.microsoft.com/office/drawing/2017/model3d">
                <am3d:model3d r:embed="rId2">
                  <am3d:spPr>
                    <a:xfrm>
                      <a:off x="0" y="0"/>
                      <a:ext cx="1300605" cy="1275228"/>
                    </a:xfrm>
                    <a:prstGeom prst="rect">
                      <a:avLst/>
                    </a:prstGeom>
                  </am3d:spPr>
                  <am3d:camera>
                    <am3d:pos x="0" y="0" z="68201477"/>
                    <am3d:up dx="0" dy="36000000" dz="0"/>
                    <am3d:lookAt x="0" y="0" z="0"/>
                    <am3d:perspective fov="2700000"/>
                  </am3d:camera>
                  <am3d:trans>
                    <am3d:meterPerModelUnit n="1226063" d="1000000"/>
                    <am3d:preTrans dx="0" dy="-13384882" dz="-5003200"/>
                    <am3d:scale>
                      <am3d:sx n="1000000" d="1000000"/>
                      <am3d:sy n="1000000" d="1000000"/>
                      <am3d:sz n="1000000" d="1000000"/>
                    </am3d:scale>
                    <am3d:rot ax="994235" ay="2720848" az="717078"/>
                    <am3d:postTrans dx="0" dy="0" dz="0"/>
                  </am3d:trans>
                  <am3d:raster rName="Office3DRenderer" rVer="16.0.8326">
                    <am3d:blip r:embed="rId3"/>
                  </am3d:raster>
                  <am3d:objViewport viewportSz="17024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ome">
                <a:extLst>
                  <a:ext uri="{FF2B5EF4-FFF2-40B4-BE49-F238E27FC236}">
                    <a16:creationId xmlns:a16="http://schemas.microsoft.com/office/drawing/2014/main" id="{B90F8BC3-5B08-4C5F-A259-8B17D33DD294}"/>
                  </a:ext>
                </a:extLst>
              </p:cNvPr>
              <p:cNvPicPr>
                <a:picLocks noGrp="1" noRot="1" noChangeAspect="1" noMove="1" noResize="1" noEditPoints="1" noAdjustHandles="1" noChangeArrowheads="1" noChangeShapeType="1" noCrop="1"/>
              </p:cNvPicPr>
              <p:nvPr/>
            </p:nvPicPr>
            <p:blipFill>
              <a:blip r:embed="rId3"/>
              <a:stretch>
                <a:fillRect/>
              </a:stretch>
            </p:blipFill>
            <p:spPr>
              <a:xfrm>
                <a:off x="77485" y="5582772"/>
                <a:ext cx="1300605" cy="1275228"/>
              </a:xfrm>
              <a:prstGeom prst="rect">
                <a:avLst/>
              </a:prstGeom>
            </p:spPr>
          </p:pic>
        </mc:Fallback>
      </mc:AlternateContent>
    </p:spTree>
    <p:extLst>
      <p:ext uri="{BB962C8B-B14F-4D97-AF65-F5344CB8AC3E}">
        <p14:creationId xmlns:p14="http://schemas.microsoft.com/office/powerpoint/2010/main" val="2215213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02E612C7-B066-4023-9D0A-7C54D1E33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C7D58-7DEB-97FE-018C-3AC1A8951230}"/>
              </a:ext>
            </a:extLst>
          </p:cNvPr>
          <p:cNvSpPr>
            <a:spLocks noGrp="1"/>
          </p:cNvSpPr>
          <p:nvPr>
            <p:ph type="title"/>
          </p:nvPr>
        </p:nvSpPr>
        <p:spPr>
          <a:xfrm>
            <a:off x="1225622" y="300068"/>
            <a:ext cx="4094922" cy="853483"/>
          </a:xfrm>
        </p:spPr>
        <p:txBody>
          <a:bodyPr vert="horz" lIns="91440" tIns="45720" rIns="91440" bIns="45720" rtlCol="0" anchor="b">
            <a:normAutofit/>
          </a:bodyPr>
          <a:lstStyle/>
          <a:p>
            <a:r>
              <a:rPr lang="en-US" sz="5400" dirty="0">
                <a:solidFill>
                  <a:schemeClr val="tx1">
                    <a:lumMod val="85000"/>
                    <a:lumOff val="15000"/>
                  </a:schemeClr>
                </a:solidFill>
              </a:rPr>
              <a:t>CONCLUSION </a:t>
            </a:r>
          </a:p>
        </p:txBody>
      </p:sp>
      <p:sp>
        <p:nvSpPr>
          <p:cNvPr id="3" name="TextBox 2">
            <a:extLst>
              <a:ext uri="{FF2B5EF4-FFF2-40B4-BE49-F238E27FC236}">
                <a16:creationId xmlns:a16="http://schemas.microsoft.com/office/drawing/2014/main" id="{21238A7C-64F0-9E69-3935-E980B70A2467}"/>
              </a:ext>
            </a:extLst>
          </p:cNvPr>
          <p:cNvSpPr txBox="1"/>
          <p:nvPr/>
        </p:nvSpPr>
        <p:spPr>
          <a:xfrm>
            <a:off x="520505" y="1636499"/>
            <a:ext cx="5289453" cy="427378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a:lnSpc>
                <a:spcPct val="90000"/>
              </a:lnSpc>
              <a:spcAft>
                <a:spcPts val="600"/>
              </a:spcAft>
            </a:pPr>
            <a:r>
              <a:rPr lang="en-US" sz="1600" b="1" dirty="0">
                <a:solidFill>
                  <a:schemeClr val="tx1">
                    <a:lumMod val="85000"/>
                    <a:lumOff val="15000"/>
                  </a:schemeClr>
                </a:solidFill>
              </a:rPr>
              <a:t>From the above cases, we deduce that the median value of owner-occupied homes is not impervious to any variable in the dataset. There exists either a direct or inverse relationship between the standalone and/or a combination of independent variables and the dependent variable. The same is explained in detail below:</a:t>
            </a:r>
          </a:p>
          <a:p>
            <a:pPr indent="-228600">
              <a:lnSpc>
                <a:spcPct val="90000"/>
              </a:lnSpc>
              <a:spcAft>
                <a:spcPts val="600"/>
              </a:spcAft>
              <a:buFont typeface="Arial" panose="020B0604020202020204" pitchFamily="34" charset="0"/>
              <a:buChar char="•"/>
            </a:pPr>
            <a:endParaRPr lang="en-US" sz="1600" dirty="0">
              <a:solidFill>
                <a:schemeClr val="tx1">
                  <a:lumMod val="85000"/>
                  <a:lumOff val="15000"/>
                </a:schemeClr>
              </a:solidFill>
            </a:endParaRPr>
          </a:p>
          <a:p>
            <a:pPr marL="285750" indent="-228600">
              <a:lnSpc>
                <a:spcPct val="90000"/>
              </a:lnSpc>
              <a:spcAft>
                <a:spcPts val="600"/>
              </a:spcAft>
              <a:buFont typeface="Arial" panose="020B0604020202020204" pitchFamily="34" charset="0"/>
              <a:buChar char="•"/>
            </a:pPr>
            <a:r>
              <a:rPr lang="en-US" sz="1600" dirty="0">
                <a:solidFill>
                  <a:schemeClr val="tx1">
                    <a:lumMod val="85000"/>
                    <a:lumOff val="15000"/>
                  </a:schemeClr>
                </a:solidFill>
              </a:rPr>
              <a:t>An increase in </a:t>
            </a:r>
            <a:r>
              <a:rPr lang="en-US" sz="1600" b="1" dirty="0">
                <a:solidFill>
                  <a:schemeClr val="tx1">
                    <a:lumMod val="85000"/>
                    <a:lumOff val="15000"/>
                  </a:schemeClr>
                </a:solidFill>
              </a:rPr>
              <a:t>Crime rate</a:t>
            </a:r>
            <a:r>
              <a:rPr lang="en-US" sz="1600" dirty="0">
                <a:solidFill>
                  <a:schemeClr val="tx1">
                    <a:lumMod val="85000"/>
                    <a:lumOff val="15000"/>
                  </a:schemeClr>
                </a:solidFill>
              </a:rPr>
              <a:t> in a town leads to a reduced desire for occupancy in the general population of that town, resulting in a decrease in the median value of owner-occupied homes.</a:t>
            </a:r>
          </a:p>
          <a:p>
            <a:pPr marL="285750" indent="-228600">
              <a:lnSpc>
                <a:spcPct val="90000"/>
              </a:lnSpc>
              <a:spcAft>
                <a:spcPts val="600"/>
              </a:spcAft>
              <a:buFont typeface="Arial" panose="020B0604020202020204" pitchFamily="34" charset="0"/>
              <a:buChar char="•"/>
            </a:pPr>
            <a:r>
              <a:rPr lang="en-US" sz="1600" dirty="0">
                <a:solidFill>
                  <a:schemeClr val="tx1">
                    <a:lumMod val="85000"/>
                    <a:lumOff val="15000"/>
                  </a:schemeClr>
                </a:solidFill>
              </a:rPr>
              <a:t>It is a widely accepted sentiment among the general populous to want to reduce Tax payments, the assumption that towns with higher property tax would have a lower median value of owner-occupied homes is proven by a downward sloping trend line as the tax rates increase from left to right.</a:t>
            </a:r>
          </a:p>
        </p:txBody>
      </p:sp>
      <p:pic>
        <p:nvPicPr>
          <p:cNvPr id="7" name="Picture 4" descr="Shape&#10;&#10;Description automatically generated with low confidence">
            <a:extLst>
              <a:ext uri="{FF2B5EF4-FFF2-40B4-BE49-F238E27FC236}">
                <a16:creationId xmlns:a16="http://schemas.microsoft.com/office/drawing/2014/main" id="{7ABD8C0B-1934-908D-EA33-76ED789EA893}"/>
              </a:ext>
            </a:extLst>
          </p:cNvPr>
          <p:cNvPicPr>
            <a:picLocks noGrp="1" noRot="1" noChangeAspect="1" noMove="1" noResize="1" noEditPoints="1" noAdjustHandles="1" noChangeArrowheads="1" noChangeShapeType="1" noCrop="1"/>
          </p:cNvPicPr>
          <p:nvPr/>
        </p:nvPicPr>
        <p:blipFill rotWithShape="1">
          <a:blip r:embed="rId2">
            <a:duotone>
              <a:prstClr val="black"/>
              <a:prstClr val="white"/>
            </a:duotone>
          </a:blip>
          <a:srcRect r="11111"/>
          <a:stretch/>
        </p:blipFill>
        <p:spPr>
          <a:xfrm>
            <a:off x="6096000" y="10"/>
            <a:ext cx="6096000" cy="6857990"/>
          </a:xfrm>
          <a:custGeom>
            <a:avLst/>
            <a:gdLst/>
            <a:ahLst/>
            <a:cxnLst/>
            <a:rect l="l" t="t" r="r" b="b"/>
            <a:pathLst>
              <a:path w="6096000" h="6858000">
                <a:moveTo>
                  <a:pt x="3068432" y="0"/>
                </a:moveTo>
                <a:lnTo>
                  <a:pt x="6096000" y="0"/>
                </a:lnTo>
                <a:lnTo>
                  <a:pt x="6096000" y="6858000"/>
                </a:lnTo>
                <a:lnTo>
                  <a:pt x="3068431" y="6858000"/>
                </a:lnTo>
                <a:lnTo>
                  <a:pt x="3064426" y="6854853"/>
                </a:lnTo>
                <a:cubicBezTo>
                  <a:pt x="2077725" y="6040555"/>
                  <a:pt x="1448804" y="4808224"/>
                  <a:pt x="1448804" y="3429000"/>
                </a:cubicBezTo>
                <a:cubicBezTo>
                  <a:pt x="1448804" y="2049777"/>
                  <a:pt x="2077725" y="817446"/>
                  <a:pt x="3064426" y="3148"/>
                </a:cubicBezTo>
                <a:close/>
                <a:moveTo>
                  <a:pt x="1056707" y="0"/>
                </a:moveTo>
                <a:lnTo>
                  <a:pt x="2472663" y="0"/>
                </a:lnTo>
                <a:lnTo>
                  <a:pt x="2400426" y="75768"/>
                </a:lnTo>
                <a:cubicBezTo>
                  <a:pt x="1595468" y="961418"/>
                  <a:pt x="1104860" y="2137915"/>
                  <a:pt x="1104860" y="3429000"/>
                </a:cubicBezTo>
                <a:cubicBezTo>
                  <a:pt x="1104860" y="4720086"/>
                  <a:pt x="1595468" y="5896583"/>
                  <a:pt x="2400426" y="6782233"/>
                </a:cubicBezTo>
                <a:lnTo>
                  <a:pt x="2472663" y="6858000"/>
                </a:lnTo>
                <a:lnTo>
                  <a:pt x="1056707" y="6858000"/>
                </a:lnTo>
                <a:lnTo>
                  <a:pt x="1040415" y="6835090"/>
                </a:lnTo>
                <a:cubicBezTo>
                  <a:pt x="383550" y="5862802"/>
                  <a:pt x="0" y="4690693"/>
                  <a:pt x="0" y="3429000"/>
                </a:cubicBezTo>
                <a:cubicBezTo>
                  <a:pt x="0" y="2167308"/>
                  <a:pt x="383550" y="995199"/>
                  <a:pt x="1040415" y="22911"/>
                </a:cubicBezTo>
                <a:close/>
              </a:path>
            </a:pathLst>
          </a:custGeom>
        </p:spPr>
      </p:pic>
      <p:sp>
        <p:nvSpPr>
          <p:cNvPr id="17" name="Freeform: Shape 10">
            <a:extLst>
              <a:ext uri="{FF2B5EF4-FFF2-40B4-BE49-F238E27FC236}">
                <a16:creationId xmlns:a16="http://schemas.microsoft.com/office/drawing/2014/main" id="{34CFA7DE-DC24-4883-9E7E-838305755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2472664" cy="6858000"/>
          </a:xfrm>
          <a:custGeom>
            <a:avLst/>
            <a:gdLst>
              <a:gd name="connsiteX0" fmla="*/ 1056708 w 2472664"/>
              <a:gd name="connsiteY0" fmla="*/ 0 h 6858000"/>
              <a:gd name="connsiteX1" fmla="*/ 2472664 w 2472664"/>
              <a:gd name="connsiteY1" fmla="*/ 0 h 6858000"/>
              <a:gd name="connsiteX2" fmla="*/ 2400427 w 2472664"/>
              <a:gd name="connsiteY2" fmla="*/ 75768 h 6858000"/>
              <a:gd name="connsiteX3" fmla="*/ 1104861 w 2472664"/>
              <a:gd name="connsiteY3" fmla="*/ 3429000 h 6858000"/>
              <a:gd name="connsiteX4" fmla="*/ 2400427 w 2472664"/>
              <a:gd name="connsiteY4" fmla="*/ 6782233 h 6858000"/>
              <a:gd name="connsiteX5" fmla="*/ 2472664 w 2472664"/>
              <a:gd name="connsiteY5" fmla="*/ 6858000 h 6858000"/>
              <a:gd name="connsiteX6" fmla="*/ 1056708 w 2472664"/>
              <a:gd name="connsiteY6" fmla="*/ 6858000 h 6858000"/>
              <a:gd name="connsiteX7" fmla="*/ 1040416 w 2472664"/>
              <a:gd name="connsiteY7" fmla="*/ 6835090 h 6858000"/>
              <a:gd name="connsiteX8" fmla="*/ 0 w 2472664"/>
              <a:gd name="connsiteY8" fmla="*/ 3429000 h 6858000"/>
              <a:gd name="connsiteX9" fmla="*/ 1040416 w 2472664"/>
              <a:gd name="connsiteY9" fmla="*/ 229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2664" h="6858000">
                <a:moveTo>
                  <a:pt x="1056708" y="0"/>
                </a:moveTo>
                <a:lnTo>
                  <a:pt x="2472664" y="0"/>
                </a:lnTo>
                <a:lnTo>
                  <a:pt x="2400427" y="75768"/>
                </a:lnTo>
                <a:cubicBezTo>
                  <a:pt x="1595469" y="961418"/>
                  <a:pt x="1104861" y="2137915"/>
                  <a:pt x="1104861" y="3429000"/>
                </a:cubicBezTo>
                <a:cubicBezTo>
                  <a:pt x="1104861" y="4720086"/>
                  <a:pt x="1595469" y="5896583"/>
                  <a:pt x="2400427" y="6782233"/>
                </a:cubicBezTo>
                <a:lnTo>
                  <a:pt x="2472664" y="6858000"/>
                </a:lnTo>
                <a:lnTo>
                  <a:pt x="1056708" y="6858000"/>
                </a:lnTo>
                <a:lnTo>
                  <a:pt x="1040416" y="6835090"/>
                </a:lnTo>
                <a:cubicBezTo>
                  <a:pt x="383551" y="5862802"/>
                  <a:pt x="0" y="4690693"/>
                  <a:pt x="0" y="3429000"/>
                </a:cubicBezTo>
                <a:cubicBezTo>
                  <a:pt x="0" y="2167308"/>
                  <a:pt x="383551" y="995199"/>
                  <a:pt x="1040416" y="22911"/>
                </a:cubicBezTo>
                <a:close/>
              </a:path>
            </a:pathLst>
          </a:cu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1962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5BB52-3976-3DDD-F0AA-EB6D3F6C3CBD}"/>
              </a:ext>
            </a:extLst>
          </p:cNvPr>
          <p:cNvSpPr>
            <a:spLocks noGrp="1"/>
          </p:cNvSpPr>
          <p:nvPr>
            <p:ph type="title"/>
          </p:nvPr>
        </p:nvSpPr>
        <p:spPr/>
        <p:txBody>
          <a:bodyPr>
            <a:normAutofit/>
          </a:bodyPr>
          <a:lstStyle/>
          <a:p>
            <a:pPr algn="ctr"/>
            <a:r>
              <a:rPr lang="en-US" dirty="0">
                <a:latin typeface="Century Gothic" panose="020B0502020202020204" pitchFamily="34" charset="0"/>
              </a:rPr>
              <a:t>OUTLINE</a:t>
            </a:r>
          </a:p>
        </p:txBody>
      </p:sp>
      <p:sp>
        <p:nvSpPr>
          <p:cNvPr id="3" name="Title 1">
            <a:extLst>
              <a:ext uri="{FF2B5EF4-FFF2-40B4-BE49-F238E27FC236}">
                <a16:creationId xmlns:a16="http://schemas.microsoft.com/office/drawing/2014/main" id="{950E8300-4029-4A6C-E879-C2FACA56FAEA}"/>
              </a:ext>
            </a:extLst>
          </p:cNvPr>
          <p:cNvSpPr txBox="1">
            <a:spLocks/>
          </p:cNvSpPr>
          <p:nvPr/>
        </p:nvSpPr>
        <p:spPr>
          <a:xfrm>
            <a:off x="1014632" y="1800665"/>
            <a:ext cx="10162735" cy="454386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50000"/>
              </a:lnSpc>
            </a:pPr>
            <a:r>
              <a:rPr lang="en-US" sz="2000" dirty="0">
                <a:latin typeface="Century Gothic" panose="020B0502020202020204" pitchFamily="34" charset="0"/>
              </a:rPr>
              <a:t>Introduction </a:t>
            </a:r>
          </a:p>
          <a:p>
            <a:pPr algn="ctr">
              <a:lnSpc>
                <a:spcPct val="150000"/>
              </a:lnSpc>
            </a:pPr>
            <a:r>
              <a:rPr lang="en-US" sz="2000" dirty="0">
                <a:latin typeface="Century Gothic" panose="020B0502020202020204" pitchFamily="34" charset="0"/>
              </a:rPr>
              <a:t>Motivation</a:t>
            </a:r>
          </a:p>
          <a:p>
            <a:pPr algn="ctr">
              <a:lnSpc>
                <a:spcPct val="150000"/>
              </a:lnSpc>
            </a:pPr>
            <a:r>
              <a:rPr lang="en-US" sz="2000" dirty="0">
                <a:latin typeface="Century Gothic" panose="020B0502020202020204" pitchFamily="34" charset="0"/>
              </a:rPr>
              <a:t>Data Summary </a:t>
            </a:r>
          </a:p>
          <a:p>
            <a:pPr algn="ctr">
              <a:lnSpc>
                <a:spcPct val="150000"/>
              </a:lnSpc>
            </a:pPr>
            <a:r>
              <a:rPr lang="en-US" sz="2000" dirty="0">
                <a:latin typeface="Century Gothic" panose="020B0502020202020204" pitchFamily="34" charset="0"/>
              </a:rPr>
              <a:t>Theory and Hypothesis</a:t>
            </a:r>
          </a:p>
          <a:p>
            <a:pPr algn="ctr">
              <a:lnSpc>
                <a:spcPct val="150000"/>
              </a:lnSpc>
            </a:pPr>
            <a:r>
              <a:rPr lang="en-US" sz="2000" dirty="0">
                <a:latin typeface="Century Gothic" panose="020B0502020202020204" pitchFamily="34" charset="0"/>
              </a:rPr>
              <a:t>Visualization </a:t>
            </a:r>
          </a:p>
          <a:p>
            <a:pPr algn="ctr">
              <a:lnSpc>
                <a:spcPct val="150000"/>
              </a:lnSpc>
            </a:pPr>
            <a:r>
              <a:rPr lang="en-US" sz="2000" dirty="0">
                <a:latin typeface="Century Gothic" panose="020B0502020202020204" pitchFamily="34" charset="0"/>
              </a:rPr>
              <a:t>Limitations of Data </a:t>
            </a:r>
          </a:p>
          <a:p>
            <a:pPr algn="ctr">
              <a:lnSpc>
                <a:spcPct val="150000"/>
              </a:lnSpc>
            </a:pPr>
            <a:r>
              <a:rPr lang="en-US" sz="2000" dirty="0">
                <a:latin typeface="Century Gothic" panose="020B0502020202020204" pitchFamily="34" charset="0"/>
              </a:rPr>
              <a:t>Various Attempted Models </a:t>
            </a:r>
          </a:p>
          <a:p>
            <a:pPr algn="ctr">
              <a:lnSpc>
                <a:spcPct val="150000"/>
              </a:lnSpc>
            </a:pPr>
            <a:r>
              <a:rPr lang="en-US" sz="2000" dirty="0">
                <a:latin typeface="Century Gothic" panose="020B0502020202020204" pitchFamily="34" charset="0"/>
              </a:rPr>
              <a:t>Interpretation </a:t>
            </a:r>
          </a:p>
          <a:p>
            <a:pPr algn="ctr">
              <a:lnSpc>
                <a:spcPct val="150000"/>
              </a:lnSpc>
            </a:pPr>
            <a:r>
              <a:rPr lang="en-US" sz="2000" dirty="0">
                <a:latin typeface="Century Gothic" panose="020B0502020202020204" pitchFamily="34" charset="0"/>
              </a:rPr>
              <a:t>Conclusion </a:t>
            </a:r>
          </a:p>
          <a:p>
            <a:pPr algn="ctr">
              <a:lnSpc>
                <a:spcPct val="150000"/>
              </a:lnSpc>
            </a:pPr>
            <a:r>
              <a:rPr lang="en-US" sz="2000" dirty="0">
                <a:latin typeface="Century Gothic" panose="020B0502020202020204" pitchFamily="34" charset="0"/>
              </a:rPr>
              <a:t>Possible Alternatives  </a:t>
            </a:r>
          </a:p>
          <a:p>
            <a:pPr algn="ctr"/>
            <a:r>
              <a:rPr lang="en-US" sz="2000" dirty="0"/>
              <a:t> </a:t>
            </a:r>
          </a:p>
          <a:p>
            <a:pPr algn="ctr"/>
            <a:endParaRPr lang="en-US" sz="2000" dirty="0"/>
          </a:p>
        </p:txBody>
      </p:sp>
      <mc:AlternateContent xmlns:mc="http://schemas.openxmlformats.org/markup-compatibility/2006">
        <mc:Choice xmlns:am3d="http://schemas.microsoft.com/office/drawing/2017/model3d" Requires="am3d">
          <p:graphicFrame>
            <p:nvGraphicFramePr>
              <p:cNvPr id="4" name="3D Model 3" descr="Home">
                <a:extLst>
                  <a:ext uri="{FF2B5EF4-FFF2-40B4-BE49-F238E27FC236}">
                    <a16:creationId xmlns:a16="http://schemas.microsoft.com/office/drawing/2014/main" id="{B90F8BC3-5B08-4C5F-A259-8B17D33DD294}"/>
                  </a:ext>
                </a:extLst>
              </p:cNvPr>
              <p:cNvGraphicFramePr>
                <a:graphicFrameLocks noChangeAspect="1"/>
              </p:cNvGraphicFramePr>
              <p:nvPr>
                <p:extLst>
                  <p:ext uri="{D42A27DB-BD31-4B8C-83A1-F6EECF244321}">
                    <p14:modId xmlns:p14="http://schemas.microsoft.com/office/powerpoint/2010/main" val="2550828386"/>
                  </p:ext>
                </p:extLst>
              </p:nvPr>
            </p:nvGraphicFramePr>
            <p:xfrm>
              <a:off x="77485" y="5582772"/>
              <a:ext cx="1300605" cy="1275228"/>
            </p:xfrm>
            <a:graphic>
              <a:graphicData uri="http://schemas.microsoft.com/office/drawing/2017/model3d">
                <am3d:model3d r:embed="rId2">
                  <am3d:spPr>
                    <a:xfrm>
                      <a:off x="0" y="0"/>
                      <a:ext cx="1300605" cy="1275228"/>
                    </a:xfrm>
                    <a:prstGeom prst="rect">
                      <a:avLst/>
                    </a:prstGeom>
                  </am3d:spPr>
                  <am3d:camera>
                    <am3d:pos x="0" y="0" z="68201477"/>
                    <am3d:up dx="0" dy="36000000" dz="0"/>
                    <am3d:lookAt x="0" y="0" z="0"/>
                    <am3d:perspective fov="2700000"/>
                  </am3d:camera>
                  <am3d:trans>
                    <am3d:meterPerModelUnit n="1226063" d="1000000"/>
                    <am3d:preTrans dx="0" dy="-13384882" dz="-5003200"/>
                    <am3d:scale>
                      <am3d:sx n="1000000" d="1000000"/>
                      <am3d:sy n="1000000" d="1000000"/>
                      <am3d:sz n="1000000" d="1000000"/>
                    </am3d:scale>
                    <am3d:rot ax="994235" ay="2720848" az="717078"/>
                    <am3d:postTrans dx="0" dy="0" dz="0"/>
                  </am3d:trans>
                  <am3d:raster rName="Office3DRenderer" rVer="16.0.8326">
                    <am3d:blip r:embed="rId3"/>
                  </am3d:raster>
                  <am3d:objViewport viewportSz="17024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ome">
                <a:extLst>
                  <a:ext uri="{FF2B5EF4-FFF2-40B4-BE49-F238E27FC236}">
                    <a16:creationId xmlns:a16="http://schemas.microsoft.com/office/drawing/2014/main" id="{B90F8BC3-5B08-4C5F-A259-8B17D33DD294}"/>
                  </a:ext>
                </a:extLst>
              </p:cNvPr>
              <p:cNvPicPr>
                <a:picLocks noGrp="1" noRot="1" noChangeAspect="1" noMove="1" noResize="1" noEditPoints="1" noAdjustHandles="1" noChangeArrowheads="1" noChangeShapeType="1" noCrop="1"/>
              </p:cNvPicPr>
              <p:nvPr/>
            </p:nvPicPr>
            <p:blipFill>
              <a:blip r:embed="rId3"/>
              <a:stretch>
                <a:fillRect/>
              </a:stretch>
            </p:blipFill>
            <p:spPr>
              <a:xfrm>
                <a:off x="77485" y="5582772"/>
                <a:ext cx="1300605" cy="1275228"/>
              </a:xfrm>
              <a:prstGeom prst="rect">
                <a:avLst/>
              </a:prstGeom>
            </p:spPr>
          </p:pic>
        </mc:Fallback>
      </mc:AlternateContent>
    </p:spTree>
    <p:extLst>
      <p:ext uri="{BB962C8B-B14F-4D97-AF65-F5344CB8AC3E}">
        <p14:creationId xmlns:p14="http://schemas.microsoft.com/office/powerpoint/2010/main" val="435661996"/>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fade">
                                      <p:cBhvr>
                                        <p:cTn id="13" dur="1000"/>
                                        <p:tgtEl>
                                          <p:spTgt spid="3">
                                            <p:txEl>
                                              <p:pRg st="1" end="1"/>
                                            </p:txEl>
                                          </p:spTgt>
                                        </p:tgtEl>
                                      </p:cBhvr>
                                    </p:animEffect>
                                    <p:anim calcmode="lin" valueType="num">
                                      <p:cBhvr>
                                        <p:cTn id="1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1000"/>
                                        <p:tgtEl>
                                          <p:spTgt spid="3">
                                            <p:txEl>
                                              <p:pRg st="5" end="5"/>
                                            </p:txEl>
                                          </p:spTgt>
                                        </p:tgtEl>
                                      </p:cBhvr>
                                    </p:animEffect>
                                    <p:anim calcmode="lin" valueType="num">
                                      <p:cBhvr>
                                        <p:cTn id="3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Effect transition="in" filter="fade">
                                      <p:cBhvr>
                                        <p:cTn id="43" dur="1000"/>
                                        <p:tgtEl>
                                          <p:spTgt spid="3">
                                            <p:txEl>
                                              <p:pRg st="6" end="6"/>
                                            </p:txEl>
                                          </p:spTgt>
                                        </p:tgtEl>
                                      </p:cBhvr>
                                    </p:animEffect>
                                    <p:anim calcmode="lin" valueType="num">
                                      <p:cBhvr>
                                        <p:cTn id="4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nodeType="after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2" fill="hold">
                            <p:stCondLst>
                              <p:cond delay="8000"/>
                            </p:stCondLst>
                            <p:childTnLst>
                              <p:par>
                                <p:cTn id="53" presetID="42" presetClass="entr" presetSubtype="0" fill="hold" nodeType="after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Effect transition="in" filter="fade">
                                      <p:cBhvr>
                                        <p:cTn id="55" dur="1000"/>
                                        <p:tgtEl>
                                          <p:spTgt spid="3">
                                            <p:txEl>
                                              <p:pRg st="8" end="8"/>
                                            </p:txEl>
                                          </p:spTgt>
                                        </p:tgtEl>
                                      </p:cBhvr>
                                    </p:animEffect>
                                    <p:anim calcmode="lin" valueType="num">
                                      <p:cBhvr>
                                        <p:cTn id="5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58" fill="hold">
                            <p:stCondLst>
                              <p:cond delay="9000"/>
                            </p:stCondLst>
                            <p:childTnLst>
                              <p:par>
                                <p:cTn id="59" presetID="42" presetClass="entr" presetSubtype="0" fill="hold" nodeType="after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Effect transition="in" filter="fade">
                                      <p:cBhvr>
                                        <p:cTn id="61" dur="1000"/>
                                        <p:tgtEl>
                                          <p:spTgt spid="3">
                                            <p:txEl>
                                              <p:pRg st="9" end="9"/>
                                            </p:txEl>
                                          </p:spTgt>
                                        </p:tgtEl>
                                      </p:cBhvr>
                                    </p:animEffect>
                                    <p:anim calcmode="lin" valueType="num">
                                      <p:cBhvr>
                                        <p:cTn id="62"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par>
                          <p:cTn id="64" fill="hold">
                            <p:stCondLst>
                              <p:cond delay="10000"/>
                            </p:stCondLst>
                            <p:childTnLst>
                              <p:par>
                                <p:cTn id="65" presetID="42" presetClass="entr" presetSubtype="0" fill="hold" nodeType="after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Effect transition="in" filter="fade">
                                      <p:cBhvr>
                                        <p:cTn id="67" dur="1000"/>
                                        <p:tgtEl>
                                          <p:spTgt spid="3">
                                            <p:txEl>
                                              <p:pRg st="10" end="10"/>
                                            </p:txEl>
                                          </p:spTgt>
                                        </p:tgtEl>
                                      </p:cBhvr>
                                    </p:animEffect>
                                    <p:anim calcmode="lin" valueType="num">
                                      <p:cBhvr>
                                        <p:cTn id="68" dur="1000" fill="hold"/>
                                        <p:tgtEl>
                                          <p:spTgt spid="3">
                                            <p:txEl>
                                              <p:pRg st="10" end="10"/>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10" end="1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7D58-7DEB-97FE-018C-3AC1A8951230}"/>
              </a:ext>
            </a:extLst>
          </p:cNvPr>
          <p:cNvSpPr>
            <a:spLocks noGrp="1"/>
          </p:cNvSpPr>
          <p:nvPr>
            <p:ph type="title"/>
          </p:nvPr>
        </p:nvSpPr>
        <p:spPr>
          <a:xfrm>
            <a:off x="6724356" y="350664"/>
            <a:ext cx="5467643" cy="859158"/>
          </a:xfrm>
        </p:spPr>
        <p:txBody>
          <a:bodyPr vert="horz" lIns="91440" tIns="45720" rIns="91440" bIns="45720" rtlCol="0" anchor="b">
            <a:normAutofit/>
          </a:bodyPr>
          <a:lstStyle/>
          <a:p>
            <a:r>
              <a:rPr lang="en-US" sz="5400" dirty="0">
                <a:solidFill>
                  <a:schemeClr val="tx1">
                    <a:lumMod val="85000"/>
                    <a:lumOff val="15000"/>
                  </a:schemeClr>
                </a:solidFill>
              </a:rPr>
              <a:t>CONCLUSION </a:t>
            </a:r>
            <a:r>
              <a:rPr lang="en-US" sz="3100" dirty="0">
                <a:solidFill>
                  <a:schemeClr val="tx1">
                    <a:lumMod val="85000"/>
                    <a:lumOff val="15000"/>
                  </a:schemeClr>
                </a:solidFill>
              </a:rPr>
              <a:t>(contd.) </a:t>
            </a:r>
            <a:endParaRPr lang="en-US" sz="5400" dirty="0">
              <a:solidFill>
                <a:schemeClr val="tx1">
                  <a:lumMod val="85000"/>
                  <a:lumOff val="15000"/>
                </a:schemeClr>
              </a:solidFill>
            </a:endParaRPr>
          </a:p>
        </p:txBody>
      </p:sp>
      <p:sp>
        <p:nvSpPr>
          <p:cNvPr id="3" name="TextBox 2">
            <a:extLst>
              <a:ext uri="{FF2B5EF4-FFF2-40B4-BE49-F238E27FC236}">
                <a16:creationId xmlns:a16="http://schemas.microsoft.com/office/drawing/2014/main" id="{21238A7C-64F0-9E69-3935-E980B70A2467}"/>
              </a:ext>
            </a:extLst>
          </p:cNvPr>
          <p:cNvSpPr txBox="1"/>
          <p:nvPr/>
        </p:nvSpPr>
        <p:spPr>
          <a:xfrm>
            <a:off x="6457072" y="1209822"/>
            <a:ext cx="5467642" cy="4853353"/>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1450" b="1" dirty="0">
                <a:solidFill>
                  <a:schemeClr val="tx1">
                    <a:lumMod val="85000"/>
                    <a:lumOff val="15000"/>
                  </a:schemeClr>
                </a:solidFill>
              </a:rPr>
              <a:t>Non-retail businesses, </a:t>
            </a:r>
            <a:r>
              <a:rPr lang="en-US" sz="1450" dirty="0">
                <a:solidFill>
                  <a:schemeClr val="tx1">
                    <a:lumMod val="85000"/>
                    <a:lumOff val="15000"/>
                  </a:schemeClr>
                </a:solidFill>
              </a:rPr>
              <a:t>such as wholesale businesses/warehouses, have a low employee requirement. They are typically located on the outskirts of towns or in suburban areas because they are not directly concerned with the end user. Because of these two factors, the median value of owner-occupied homes decreases as the proportion of non-retail business acres increases, as people prefer to live closer to commercial areas with retail centers, which reduces commute time and potentially increases employment opportunities.</a:t>
            </a:r>
          </a:p>
          <a:p>
            <a:pPr marL="285750" indent="-228600">
              <a:lnSpc>
                <a:spcPct val="90000"/>
              </a:lnSpc>
              <a:spcAft>
                <a:spcPts val="600"/>
              </a:spcAft>
              <a:buFont typeface="Arial" panose="020B0604020202020204" pitchFamily="34" charset="0"/>
              <a:buChar char="•"/>
            </a:pPr>
            <a:endParaRPr lang="en-US" sz="1450" dirty="0">
              <a:solidFill>
                <a:schemeClr val="tx1">
                  <a:lumMod val="85000"/>
                  <a:lumOff val="15000"/>
                </a:schemeClr>
              </a:solidFill>
            </a:endParaRPr>
          </a:p>
          <a:p>
            <a:pPr marL="285750" indent="-228600">
              <a:lnSpc>
                <a:spcPct val="90000"/>
              </a:lnSpc>
              <a:spcAft>
                <a:spcPts val="600"/>
              </a:spcAft>
              <a:buFont typeface="Arial" panose="020B0604020202020204" pitchFamily="34" charset="0"/>
              <a:buChar char="•"/>
            </a:pPr>
            <a:r>
              <a:rPr lang="en-US" sz="1450" dirty="0">
                <a:solidFill>
                  <a:schemeClr val="tx1">
                    <a:lumMod val="85000"/>
                    <a:lumOff val="15000"/>
                  </a:schemeClr>
                </a:solidFill>
              </a:rPr>
              <a:t>The </a:t>
            </a:r>
            <a:r>
              <a:rPr lang="en-US" sz="1450" b="1" dirty="0">
                <a:solidFill>
                  <a:schemeClr val="tx1">
                    <a:lumMod val="85000"/>
                    <a:lumOff val="15000"/>
                  </a:schemeClr>
                </a:solidFill>
              </a:rPr>
              <a:t>DIS</a:t>
            </a:r>
            <a:r>
              <a:rPr lang="en-US" sz="1450" dirty="0">
                <a:solidFill>
                  <a:schemeClr val="tx1">
                    <a:lumMod val="85000"/>
                    <a:lumOff val="15000"/>
                  </a:schemeClr>
                </a:solidFill>
              </a:rPr>
              <a:t> variable denotes the distance from Boston's employment centers. In theory, a shorter distance between homes and commercial areas would raise the median value of homes. However, the data show that as the distance increases, so does the median value of owner-occupied homes, indicating that our null hypothesis must be rejected.</a:t>
            </a:r>
          </a:p>
          <a:p>
            <a:pPr marL="57150">
              <a:lnSpc>
                <a:spcPct val="90000"/>
              </a:lnSpc>
              <a:spcAft>
                <a:spcPts val="600"/>
              </a:spcAft>
            </a:pPr>
            <a:endParaRPr lang="en-US" sz="1450" dirty="0">
              <a:solidFill>
                <a:schemeClr val="tx1">
                  <a:lumMod val="85000"/>
                  <a:lumOff val="15000"/>
                </a:schemeClr>
              </a:solidFill>
            </a:endParaRPr>
          </a:p>
          <a:p>
            <a:pPr marL="285750" indent="-228600">
              <a:lnSpc>
                <a:spcPct val="90000"/>
              </a:lnSpc>
              <a:spcAft>
                <a:spcPts val="600"/>
              </a:spcAft>
              <a:buFont typeface="Arial" panose="020B0604020202020204" pitchFamily="34" charset="0"/>
              <a:buChar char="•"/>
            </a:pPr>
            <a:r>
              <a:rPr lang="en-US" sz="1450" dirty="0">
                <a:solidFill>
                  <a:schemeClr val="tx1">
                    <a:lumMod val="85000"/>
                    <a:lumOff val="15000"/>
                  </a:schemeClr>
                </a:solidFill>
              </a:rPr>
              <a:t>Radial Highway access is denoted by </a:t>
            </a:r>
            <a:r>
              <a:rPr lang="en-US" sz="1450" b="1" dirty="0">
                <a:solidFill>
                  <a:schemeClr val="tx1">
                    <a:lumMod val="85000"/>
                    <a:lumOff val="15000"/>
                  </a:schemeClr>
                </a:solidFill>
              </a:rPr>
              <a:t>RAD</a:t>
            </a:r>
            <a:r>
              <a:rPr lang="en-US" sz="1450" dirty="0">
                <a:solidFill>
                  <a:schemeClr val="tx1">
                    <a:lumMod val="85000"/>
                    <a:lumOff val="15000"/>
                  </a:schemeClr>
                </a:solidFill>
              </a:rPr>
              <a:t>. Homes with better access to radial highways should ideally have a higher median value; however, the downward trend suggests that increased accessibility to these highways results in a decrease in the median value of owner-occupied homes. One possible explanation is that this variable is subjective; families may prefer not to stay in areas near highways due to increased noise pollution.</a:t>
            </a:r>
          </a:p>
        </p:txBody>
      </p:sp>
      <p:pic>
        <p:nvPicPr>
          <p:cNvPr id="7" name="Picture 4">
            <a:extLst>
              <a:ext uri="{FF2B5EF4-FFF2-40B4-BE49-F238E27FC236}">
                <a16:creationId xmlns:a16="http://schemas.microsoft.com/office/drawing/2014/main" id="{7ABD8C0B-1934-908D-EA33-76ED789EA893}"/>
              </a:ext>
            </a:extLst>
          </p:cNvPr>
          <p:cNvPicPr>
            <a:picLocks noGrp="1" noRot="1" noChangeAspect="1" noMove="1" noResize="1" noEditPoints="1" noAdjustHandles="1" noChangeArrowheads="1" noChangeShapeType="1" noCrop="1"/>
          </p:cNvPicPr>
          <p:nvPr/>
        </p:nvPicPr>
        <p:blipFill rotWithShape="1">
          <a:blip r:embed="rId2">
            <a:duotone>
              <a:prstClr val="black"/>
              <a:prstClr val="white"/>
            </a:duotone>
          </a:blip>
          <a:srcRect r="11111"/>
          <a:stretch/>
        </p:blipFill>
        <p:spPr>
          <a:xfrm rot="10800000">
            <a:off x="0" y="0"/>
            <a:ext cx="6096000" cy="6857990"/>
          </a:xfrm>
          <a:custGeom>
            <a:avLst/>
            <a:gdLst/>
            <a:ahLst/>
            <a:cxnLst/>
            <a:rect l="l" t="t" r="r" b="b"/>
            <a:pathLst>
              <a:path w="6096000" h="6858000">
                <a:moveTo>
                  <a:pt x="3068432" y="0"/>
                </a:moveTo>
                <a:lnTo>
                  <a:pt x="6096000" y="0"/>
                </a:lnTo>
                <a:lnTo>
                  <a:pt x="6096000" y="6858000"/>
                </a:lnTo>
                <a:lnTo>
                  <a:pt x="3068431" y="6858000"/>
                </a:lnTo>
                <a:lnTo>
                  <a:pt x="3064426" y="6854853"/>
                </a:lnTo>
                <a:cubicBezTo>
                  <a:pt x="2077725" y="6040555"/>
                  <a:pt x="1448804" y="4808224"/>
                  <a:pt x="1448804" y="3429000"/>
                </a:cubicBezTo>
                <a:cubicBezTo>
                  <a:pt x="1448804" y="2049777"/>
                  <a:pt x="2077725" y="817446"/>
                  <a:pt x="3064426" y="3148"/>
                </a:cubicBezTo>
                <a:close/>
                <a:moveTo>
                  <a:pt x="1056707" y="0"/>
                </a:moveTo>
                <a:lnTo>
                  <a:pt x="2472663" y="0"/>
                </a:lnTo>
                <a:lnTo>
                  <a:pt x="2400426" y="75768"/>
                </a:lnTo>
                <a:cubicBezTo>
                  <a:pt x="1595468" y="961418"/>
                  <a:pt x="1104860" y="2137915"/>
                  <a:pt x="1104860" y="3429000"/>
                </a:cubicBezTo>
                <a:cubicBezTo>
                  <a:pt x="1104860" y="4720086"/>
                  <a:pt x="1595468" y="5896583"/>
                  <a:pt x="2400426" y="6782233"/>
                </a:cubicBezTo>
                <a:lnTo>
                  <a:pt x="2472663" y="6858000"/>
                </a:lnTo>
                <a:lnTo>
                  <a:pt x="1056707" y="6858000"/>
                </a:lnTo>
                <a:lnTo>
                  <a:pt x="1040415" y="6835090"/>
                </a:lnTo>
                <a:cubicBezTo>
                  <a:pt x="383550" y="5862802"/>
                  <a:pt x="0" y="4690693"/>
                  <a:pt x="0" y="3429000"/>
                </a:cubicBezTo>
                <a:cubicBezTo>
                  <a:pt x="0" y="2167308"/>
                  <a:pt x="383550" y="995199"/>
                  <a:pt x="1040415" y="22911"/>
                </a:cubicBezTo>
                <a:close/>
              </a:path>
            </a:pathLst>
          </a:custGeom>
        </p:spPr>
      </p:pic>
    </p:spTree>
    <p:extLst>
      <p:ext uri="{BB962C8B-B14F-4D97-AF65-F5344CB8AC3E}">
        <p14:creationId xmlns:p14="http://schemas.microsoft.com/office/powerpoint/2010/main" val="424032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5BB52-3976-3DDD-F0AA-EB6D3F6C3CBD}"/>
              </a:ext>
            </a:extLst>
          </p:cNvPr>
          <p:cNvSpPr>
            <a:spLocks noGrp="1"/>
          </p:cNvSpPr>
          <p:nvPr>
            <p:ph type="title"/>
          </p:nvPr>
        </p:nvSpPr>
        <p:spPr/>
        <p:txBody>
          <a:bodyPr>
            <a:normAutofit/>
          </a:bodyPr>
          <a:lstStyle/>
          <a:p>
            <a:pPr algn="ctr"/>
            <a:r>
              <a:rPr lang="en-US" dirty="0">
                <a:latin typeface="Century Gothic" panose="020B0502020202020204" pitchFamily="34" charset="0"/>
              </a:rPr>
              <a:t>OUTLINE</a:t>
            </a:r>
          </a:p>
        </p:txBody>
      </p:sp>
      <p:sp>
        <p:nvSpPr>
          <p:cNvPr id="3" name="Title 1">
            <a:extLst>
              <a:ext uri="{FF2B5EF4-FFF2-40B4-BE49-F238E27FC236}">
                <a16:creationId xmlns:a16="http://schemas.microsoft.com/office/drawing/2014/main" id="{950E8300-4029-4A6C-E879-C2FACA56FAEA}"/>
              </a:ext>
            </a:extLst>
          </p:cNvPr>
          <p:cNvSpPr txBox="1">
            <a:spLocks/>
          </p:cNvSpPr>
          <p:nvPr/>
        </p:nvSpPr>
        <p:spPr>
          <a:xfrm>
            <a:off x="838200" y="2103437"/>
            <a:ext cx="10515600" cy="353770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solidFill>
                  <a:schemeClr val="bg2"/>
                </a:solidFill>
                <a:latin typeface="Century Gothic" panose="020B0502020202020204" pitchFamily="34" charset="0"/>
              </a:rPr>
              <a:t>Introduction </a:t>
            </a:r>
          </a:p>
          <a:p>
            <a:pPr algn="ctr"/>
            <a:r>
              <a:rPr lang="en-US" sz="2000" dirty="0">
                <a:solidFill>
                  <a:schemeClr val="bg2"/>
                </a:solidFill>
                <a:latin typeface="Century Gothic" panose="020B0502020202020204" pitchFamily="34" charset="0"/>
              </a:rPr>
              <a:t>Motivation</a:t>
            </a:r>
          </a:p>
          <a:p>
            <a:pPr algn="ctr"/>
            <a:r>
              <a:rPr lang="en-US" sz="2000" dirty="0">
                <a:solidFill>
                  <a:schemeClr val="bg2"/>
                </a:solidFill>
                <a:latin typeface="Century Gothic" panose="020B0502020202020204" pitchFamily="34" charset="0"/>
              </a:rPr>
              <a:t>Theory and Hypothesis</a:t>
            </a:r>
          </a:p>
          <a:p>
            <a:pPr algn="ctr"/>
            <a:r>
              <a:rPr lang="en-US" sz="2000" dirty="0">
                <a:solidFill>
                  <a:schemeClr val="bg2"/>
                </a:solidFill>
                <a:latin typeface="Century Gothic" panose="020B0502020202020204" pitchFamily="34" charset="0"/>
              </a:rPr>
              <a:t>Data Summary </a:t>
            </a:r>
          </a:p>
          <a:p>
            <a:pPr algn="ctr"/>
            <a:r>
              <a:rPr lang="en-US" sz="2000" dirty="0">
                <a:solidFill>
                  <a:schemeClr val="bg2"/>
                </a:solidFill>
                <a:latin typeface="Century Gothic" panose="020B0502020202020204" pitchFamily="34" charset="0"/>
              </a:rPr>
              <a:t>Visualization </a:t>
            </a:r>
          </a:p>
          <a:p>
            <a:pPr algn="ctr"/>
            <a:r>
              <a:rPr lang="en-US" sz="2000" dirty="0">
                <a:solidFill>
                  <a:schemeClr val="bg2"/>
                </a:solidFill>
                <a:latin typeface="Century Gothic" panose="020B0502020202020204" pitchFamily="34" charset="0"/>
              </a:rPr>
              <a:t>Limitations of Data </a:t>
            </a:r>
          </a:p>
          <a:p>
            <a:pPr algn="ctr"/>
            <a:r>
              <a:rPr lang="en-US" sz="2000" dirty="0">
                <a:solidFill>
                  <a:schemeClr val="bg2"/>
                </a:solidFill>
                <a:latin typeface="Century Gothic" panose="020B0502020202020204" pitchFamily="34" charset="0"/>
              </a:rPr>
              <a:t>Various Attempted Models </a:t>
            </a:r>
          </a:p>
          <a:p>
            <a:pPr algn="ctr"/>
            <a:r>
              <a:rPr lang="en-US" sz="2000" dirty="0">
                <a:solidFill>
                  <a:schemeClr val="bg2"/>
                </a:solidFill>
                <a:latin typeface="Century Gothic" panose="020B0502020202020204" pitchFamily="34" charset="0"/>
              </a:rPr>
              <a:t>Interpretation </a:t>
            </a:r>
          </a:p>
          <a:p>
            <a:pPr algn="ctr"/>
            <a:r>
              <a:rPr lang="en-US" sz="2000" dirty="0">
                <a:solidFill>
                  <a:schemeClr val="bg2"/>
                </a:solidFill>
                <a:latin typeface="Century Gothic" panose="020B0502020202020204" pitchFamily="34" charset="0"/>
              </a:rPr>
              <a:t>Conclusion </a:t>
            </a:r>
          </a:p>
          <a:p>
            <a:pPr algn="ctr"/>
            <a:r>
              <a:rPr lang="en-US" sz="2000" dirty="0">
                <a:latin typeface="Century Gothic" panose="020B0502020202020204" pitchFamily="34" charset="0"/>
              </a:rPr>
              <a:t>Possible Alternatives  </a:t>
            </a:r>
          </a:p>
          <a:p>
            <a:pPr algn="ctr"/>
            <a:r>
              <a:rPr lang="en-US" sz="2000" dirty="0"/>
              <a:t> </a:t>
            </a:r>
          </a:p>
          <a:p>
            <a:pPr algn="ctr"/>
            <a:endParaRPr lang="en-US" sz="2000" dirty="0"/>
          </a:p>
        </p:txBody>
      </p:sp>
      <mc:AlternateContent xmlns:mc="http://schemas.openxmlformats.org/markup-compatibility/2006">
        <mc:Choice xmlns:am3d="http://schemas.microsoft.com/office/drawing/2017/model3d" Requires="am3d">
          <p:graphicFrame>
            <p:nvGraphicFramePr>
              <p:cNvPr id="4" name="3D Model 3" descr="Home">
                <a:extLst>
                  <a:ext uri="{FF2B5EF4-FFF2-40B4-BE49-F238E27FC236}">
                    <a16:creationId xmlns:a16="http://schemas.microsoft.com/office/drawing/2014/main" id="{B90F8BC3-5B08-4C5F-A259-8B17D33DD294}"/>
                  </a:ext>
                </a:extLst>
              </p:cNvPr>
              <p:cNvGraphicFramePr>
                <a:graphicFrameLocks noChangeAspect="1"/>
              </p:cNvGraphicFramePr>
              <p:nvPr/>
            </p:nvGraphicFramePr>
            <p:xfrm>
              <a:off x="77485" y="5582772"/>
              <a:ext cx="1300605" cy="1275228"/>
            </p:xfrm>
            <a:graphic>
              <a:graphicData uri="http://schemas.microsoft.com/office/drawing/2017/model3d">
                <am3d:model3d r:embed="rId2">
                  <am3d:spPr>
                    <a:xfrm>
                      <a:off x="0" y="0"/>
                      <a:ext cx="1300605" cy="1275228"/>
                    </a:xfrm>
                    <a:prstGeom prst="rect">
                      <a:avLst/>
                    </a:prstGeom>
                  </am3d:spPr>
                  <am3d:camera>
                    <am3d:pos x="0" y="0" z="68201477"/>
                    <am3d:up dx="0" dy="36000000" dz="0"/>
                    <am3d:lookAt x="0" y="0" z="0"/>
                    <am3d:perspective fov="2700000"/>
                  </am3d:camera>
                  <am3d:trans>
                    <am3d:meterPerModelUnit n="1226063" d="1000000"/>
                    <am3d:preTrans dx="0" dy="-13384882" dz="-5003200"/>
                    <am3d:scale>
                      <am3d:sx n="1000000" d="1000000"/>
                      <am3d:sy n="1000000" d="1000000"/>
                      <am3d:sz n="1000000" d="1000000"/>
                    </am3d:scale>
                    <am3d:rot ax="994235" ay="2720848" az="717078"/>
                    <am3d:postTrans dx="0" dy="0" dz="0"/>
                  </am3d:trans>
                  <am3d:raster rName="Office3DRenderer" rVer="16.0.8326">
                    <am3d:blip r:embed="rId3"/>
                  </am3d:raster>
                  <am3d:objViewport viewportSz="17024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ome">
                <a:extLst>
                  <a:ext uri="{FF2B5EF4-FFF2-40B4-BE49-F238E27FC236}">
                    <a16:creationId xmlns:a16="http://schemas.microsoft.com/office/drawing/2014/main" id="{B90F8BC3-5B08-4C5F-A259-8B17D33DD294}"/>
                  </a:ext>
                </a:extLst>
              </p:cNvPr>
              <p:cNvPicPr>
                <a:picLocks noGrp="1" noRot="1" noChangeAspect="1" noMove="1" noResize="1" noEditPoints="1" noAdjustHandles="1" noChangeArrowheads="1" noChangeShapeType="1" noCrop="1"/>
              </p:cNvPicPr>
              <p:nvPr/>
            </p:nvPicPr>
            <p:blipFill>
              <a:blip r:embed="rId3"/>
              <a:stretch>
                <a:fillRect/>
              </a:stretch>
            </p:blipFill>
            <p:spPr>
              <a:xfrm>
                <a:off x="77485" y="5582772"/>
                <a:ext cx="1300605" cy="1275228"/>
              </a:xfrm>
              <a:prstGeom prst="rect">
                <a:avLst/>
              </a:prstGeom>
            </p:spPr>
          </p:pic>
        </mc:Fallback>
      </mc:AlternateContent>
    </p:spTree>
    <p:extLst>
      <p:ext uri="{BB962C8B-B14F-4D97-AF65-F5344CB8AC3E}">
        <p14:creationId xmlns:p14="http://schemas.microsoft.com/office/powerpoint/2010/main" val="27735903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7D58-7DEB-97FE-018C-3AC1A8951230}"/>
              </a:ext>
            </a:extLst>
          </p:cNvPr>
          <p:cNvSpPr>
            <a:spLocks noGrp="1"/>
          </p:cNvSpPr>
          <p:nvPr>
            <p:ph type="title"/>
          </p:nvPr>
        </p:nvSpPr>
        <p:spPr>
          <a:xfrm>
            <a:off x="1709456" y="365125"/>
            <a:ext cx="10515600" cy="1158875"/>
          </a:xfrm>
        </p:spPr>
        <p:txBody>
          <a:bodyPr>
            <a:normAutofit/>
          </a:bodyPr>
          <a:lstStyle/>
          <a:p>
            <a:pPr algn="ctr"/>
            <a:r>
              <a:rPr lang="en-US" dirty="0">
                <a:latin typeface="Calibri Light"/>
                <a:cs typeface="Calibri Light"/>
              </a:rPr>
              <a:t>POSSIBLE ALTERNATIVES </a:t>
            </a:r>
          </a:p>
        </p:txBody>
      </p:sp>
      <p:sp>
        <p:nvSpPr>
          <p:cNvPr id="3" name="TextBox 2">
            <a:extLst>
              <a:ext uri="{FF2B5EF4-FFF2-40B4-BE49-F238E27FC236}">
                <a16:creationId xmlns:a16="http://schemas.microsoft.com/office/drawing/2014/main" id="{21238A7C-64F0-9E69-3935-E980B70A2467}"/>
              </a:ext>
            </a:extLst>
          </p:cNvPr>
          <p:cNvSpPr txBox="1"/>
          <p:nvPr/>
        </p:nvSpPr>
        <p:spPr>
          <a:xfrm>
            <a:off x="4107766" y="1524000"/>
            <a:ext cx="6724357"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cap="all" dirty="0">
                <a:solidFill>
                  <a:srgbClr val="FF0000"/>
                </a:solidFill>
                <a:ea typeface="+mn-lt"/>
                <a:cs typeface="+mn-lt"/>
              </a:rPr>
              <a:t>INSIGHT CREATION </a:t>
            </a:r>
          </a:p>
          <a:p>
            <a:endParaRPr lang="en-US" sz="1600" b="1" cap="all" dirty="0">
              <a:solidFill>
                <a:srgbClr val="FF0000"/>
              </a:solidFill>
              <a:ea typeface="+mn-lt"/>
              <a:cs typeface="+mn-lt"/>
            </a:endParaRPr>
          </a:p>
          <a:p>
            <a:pPr marL="285750" indent="-285750">
              <a:spcBef>
                <a:spcPct val="0"/>
              </a:spcBef>
              <a:spcAft>
                <a:spcPct val="0"/>
              </a:spcAft>
              <a:buFont typeface="Arial"/>
              <a:buChar char="•"/>
            </a:pPr>
            <a:r>
              <a:rPr lang="en-US" sz="1600" b="1" dirty="0">
                <a:ea typeface="+mn-lt"/>
                <a:cs typeface="+mn-lt"/>
              </a:rPr>
              <a:t>Should Consider these variables with better significance</a:t>
            </a:r>
            <a:endParaRPr lang="en-US" sz="1600" dirty="0">
              <a:ea typeface="+mn-lt"/>
              <a:cs typeface="+mn-lt"/>
            </a:endParaRPr>
          </a:p>
          <a:p>
            <a:r>
              <a:rPr lang="en-US" sz="1600" b="1" dirty="0">
                <a:ea typeface="+mn-lt"/>
                <a:cs typeface="+mn-lt"/>
              </a:rPr>
              <a:t>(***)CRIM</a:t>
            </a:r>
            <a:r>
              <a:rPr lang="en-US" sz="1600" dirty="0">
                <a:ea typeface="+mn-lt"/>
                <a:cs typeface="+mn-lt"/>
              </a:rPr>
              <a:t> per capita crime rate by town</a:t>
            </a:r>
          </a:p>
          <a:p>
            <a:r>
              <a:rPr lang="en-US" sz="1600" b="1" dirty="0">
                <a:ea typeface="+mn-lt"/>
                <a:cs typeface="+mn-lt"/>
              </a:rPr>
              <a:t>(***) DIS</a:t>
            </a:r>
            <a:r>
              <a:rPr lang="en-US" sz="1600" dirty="0">
                <a:ea typeface="+mn-lt"/>
                <a:cs typeface="+mn-lt"/>
              </a:rPr>
              <a:t> weighted distances to five Boston employment centers</a:t>
            </a:r>
          </a:p>
          <a:p>
            <a:r>
              <a:rPr lang="en-US" sz="1600" b="1" dirty="0">
                <a:ea typeface="+mn-lt"/>
                <a:cs typeface="+mn-lt"/>
              </a:rPr>
              <a:t>(***) RM</a:t>
            </a:r>
            <a:r>
              <a:rPr lang="en-US" sz="1600" dirty="0">
                <a:ea typeface="+mn-lt"/>
                <a:cs typeface="+mn-lt"/>
              </a:rPr>
              <a:t> average number of rooms per dwelling</a:t>
            </a:r>
          </a:p>
          <a:p>
            <a:r>
              <a:rPr lang="en-US" sz="1600" b="1" dirty="0">
                <a:ea typeface="+mn-lt"/>
                <a:cs typeface="+mn-lt"/>
              </a:rPr>
              <a:t>(***) AGE </a:t>
            </a:r>
            <a:r>
              <a:rPr lang="en-US" sz="1600" dirty="0">
                <a:ea typeface="+mn-lt"/>
                <a:cs typeface="+mn-lt"/>
              </a:rPr>
              <a:t>proportion of owner-occupied units built prior to 1940 </a:t>
            </a:r>
          </a:p>
          <a:p>
            <a:r>
              <a:rPr lang="en-US" sz="1600" b="1" dirty="0">
                <a:ea typeface="+mn-lt"/>
                <a:cs typeface="+mn-lt"/>
              </a:rPr>
              <a:t>(***) PTRATIO</a:t>
            </a:r>
            <a:r>
              <a:rPr lang="en-US" sz="1600" dirty="0">
                <a:ea typeface="+mn-lt"/>
                <a:cs typeface="+mn-lt"/>
              </a:rPr>
              <a:t> pupil-teacher ratio by town</a:t>
            </a:r>
          </a:p>
          <a:p>
            <a:endParaRPr lang="en-US" sz="1600" dirty="0">
              <a:ea typeface="+mn-lt"/>
              <a:cs typeface="+mn-lt"/>
            </a:endParaRPr>
          </a:p>
          <a:p>
            <a:pPr marL="285750" indent="-285750">
              <a:buFont typeface="Arial"/>
              <a:buChar char="•"/>
            </a:pPr>
            <a:r>
              <a:rPr lang="en-US" sz="1600" dirty="0">
                <a:cs typeface="Calibri"/>
              </a:rPr>
              <a:t>Massachusetts’ expensive—but underused—land near commuter rail stations</a:t>
            </a:r>
          </a:p>
          <a:p>
            <a:pPr marL="285750" indent="-285750">
              <a:buFont typeface="Arial"/>
              <a:buChar char="•"/>
            </a:pPr>
            <a:r>
              <a:rPr lang="en-US" sz="1600" dirty="0">
                <a:cs typeface="Calibri"/>
              </a:rPr>
              <a:t>Several homes on expensive land reduces the cost of each home</a:t>
            </a:r>
          </a:p>
          <a:p>
            <a:pPr marL="285750" indent="-285750">
              <a:buFont typeface="Arial"/>
              <a:buChar char="•"/>
            </a:pPr>
            <a:r>
              <a:rPr lang="en-US" sz="1600" dirty="0">
                <a:cs typeface="Calibri"/>
              </a:rPr>
              <a:t>Moderate-density housing makes exclusive communities more affordable</a:t>
            </a:r>
          </a:p>
          <a:p>
            <a:pPr marL="285750" indent="-285750">
              <a:buFont typeface="Arial"/>
              <a:buChar char="•"/>
            </a:pPr>
            <a:r>
              <a:rPr lang="en-US" sz="1600" dirty="0">
                <a:cs typeface="Calibri"/>
              </a:rPr>
              <a:t>Mix- use other properties for residential and retail use, while the lower half can be used for retail business the rest can be used for residential purposes.</a:t>
            </a:r>
          </a:p>
          <a:p>
            <a:pPr marL="285750" indent="-285750">
              <a:buFont typeface="Arial"/>
              <a:buChar char="•"/>
            </a:pPr>
            <a:r>
              <a:rPr lang="en-US" sz="1600" dirty="0">
                <a:ea typeface="+mn-lt"/>
                <a:cs typeface="+mn-lt"/>
              </a:rPr>
              <a:t>Lower bracket of the population can also make use of Public housing owned by Boston Housing Authority which is tax-exempt property land use since they are exempt from property tax.</a:t>
            </a:r>
          </a:p>
          <a:p>
            <a:endParaRPr lang="en-US" sz="1600" dirty="0">
              <a:ea typeface="+mn-lt"/>
              <a:cs typeface="+mn-lt"/>
            </a:endParaRPr>
          </a:p>
          <a:p>
            <a:endParaRPr lang="en-US" sz="1600" dirty="0">
              <a:ea typeface="+mn-lt"/>
              <a:cs typeface="+mn-lt"/>
            </a:endParaRPr>
          </a:p>
          <a:p>
            <a:pPr marL="285750" indent="-285750">
              <a:spcBef>
                <a:spcPct val="0"/>
              </a:spcBef>
              <a:spcAft>
                <a:spcPct val="0"/>
              </a:spcAft>
              <a:buFont typeface="Arial"/>
              <a:buChar char="•"/>
            </a:pPr>
            <a:endParaRPr lang="en-US" sz="1600" dirty="0">
              <a:ea typeface="+mn-lt"/>
              <a:cs typeface="+mn-lt"/>
            </a:endParaRPr>
          </a:p>
          <a:p>
            <a:endParaRPr lang="en-US" sz="1600" dirty="0">
              <a:ea typeface="+mn-lt"/>
              <a:cs typeface="+mn-lt"/>
            </a:endParaRPr>
          </a:p>
          <a:p>
            <a:endParaRPr lang="en-US" sz="1600" dirty="0">
              <a:ea typeface="+mn-lt"/>
              <a:cs typeface="+mn-lt"/>
            </a:endParaRPr>
          </a:p>
        </p:txBody>
      </p:sp>
      <p:sp>
        <p:nvSpPr>
          <p:cNvPr id="4" name="Title 1">
            <a:extLst>
              <a:ext uri="{FF2B5EF4-FFF2-40B4-BE49-F238E27FC236}">
                <a16:creationId xmlns:a16="http://schemas.microsoft.com/office/drawing/2014/main" id="{111C5EB9-135F-22BA-E9AF-84C7349BD25A}"/>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Data Summary /Visualization</a:t>
            </a:r>
          </a:p>
          <a:p>
            <a:r>
              <a:rPr lang="en-US" sz="1100" dirty="0">
                <a:solidFill>
                  <a:schemeClr val="bg2"/>
                </a:solidFill>
                <a:latin typeface="Century Gothic" panose="020B0502020202020204" pitchFamily="34" charset="0"/>
              </a:rPr>
              <a:t> /Limitations of Data /Various Attempted Models /Interpretation /Conclusion /</a:t>
            </a:r>
            <a:r>
              <a:rPr lang="en-US" sz="1100" b="1" dirty="0">
                <a:solidFill>
                  <a:schemeClr val="bg2"/>
                </a:solidFill>
                <a:latin typeface="Century Gothic" panose="020B0502020202020204" pitchFamily="34" charset="0"/>
              </a:rPr>
              <a:t>Possible Alternatives  </a:t>
            </a:r>
          </a:p>
          <a:p>
            <a:pPr algn="ctr"/>
            <a:r>
              <a:rPr lang="en-US" sz="1800" dirty="0">
                <a:solidFill>
                  <a:schemeClr val="bg2"/>
                </a:solidFill>
              </a:rPr>
              <a:t> </a:t>
            </a:r>
          </a:p>
          <a:p>
            <a:pPr algn="ctr"/>
            <a:endParaRPr lang="en-US" sz="1800" dirty="0"/>
          </a:p>
        </p:txBody>
      </p:sp>
      <p:pic>
        <p:nvPicPr>
          <p:cNvPr id="1026" name="Picture 2" descr="See the source image">
            <a:extLst>
              <a:ext uri="{FF2B5EF4-FFF2-40B4-BE49-F238E27FC236}">
                <a16:creationId xmlns:a16="http://schemas.microsoft.com/office/drawing/2014/main" id="{12B79979-88C1-4425-F983-9DF6CA2A6770}"/>
              </a:ext>
            </a:extLst>
          </p:cNvPr>
          <p:cNvPicPr>
            <a:picLocks noChangeAspect="1" noChangeArrowheads="1"/>
          </p:cNvPicPr>
          <p:nvPr/>
        </p:nvPicPr>
        <p:blipFill>
          <a:blip r:embed="rId2">
            <a:alphaModFix amt="50000"/>
            <a:extLst>
              <a:ext uri="{28A0092B-C50C-407E-A947-70E740481C1C}">
                <a14:useLocalDpi xmlns:a14="http://schemas.microsoft.com/office/drawing/2010/main" val="0"/>
              </a:ext>
            </a:extLst>
          </a:blip>
          <a:srcRect/>
          <a:stretch>
            <a:fillRect/>
          </a:stretch>
        </p:blipFill>
        <p:spPr bwMode="auto">
          <a:xfrm rot="16200000">
            <a:off x="-1353715" y="2200646"/>
            <a:ext cx="6858000" cy="2456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63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anim calcmode="lin" valueType="num">
                                      <p:cBhvr>
                                        <p:cTn id="18" dur="1000" fill="hold"/>
                                        <p:tgtEl>
                                          <p:spTgt spid="1026"/>
                                        </p:tgtEl>
                                        <p:attrNameLst>
                                          <p:attrName>ppt_x</p:attrName>
                                        </p:attrNameLst>
                                      </p:cBhvr>
                                      <p:tavLst>
                                        <p:tav tm="0">
                                          <p:val>
                                            <p:strVal val="#ppt_x"/>
                                          </p:val>
                                        </p:tav>
                                        <p:tav tm="100000">
                                          <p:val>
                                            <p:strVal val="#ppt_x"/>
                                          </p:val>
                                        </p:tav>
                                      </p:tavLst>
                                    </p:anim>
                                    <p:anim calcmode="lin" valueType="num">
                                      <p:cBhvr>
                                        <p:cTn id="1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7D58-7DEB-97FE-018C-3AC1A8951230}"/>
              </a:ext>
            </a:extLst>
          </p:cNvPr>
          <p:cNvSpPr>
            <a:spLocks noGrp="1"/>
          </p:cNvSpPr>
          <p:nvPr>
            <p:ph type="title"/>
          </p:nvPr>
        </p:nvSpPr>
        <p:spPr>
          <a:xfrm>
            <a:off x="838200" y="157565"/>
            <a:ext cx="10515600" cy="1158875"/>
          </a:xfrm>
        </p:spPr>
        <p:txBody>
          <a:bodyPr>
            <a:normAutofit/>
          </a:bodyPr>
          <a:lstStyle/>
          <a:p>
            <a:pPr algn="ctr"/>
            <a:r>
              <a:rPr lang="en-US" dirty="0">
                <a:latin typeface="Calibri Light"/>
                <a:cs typeface="Calibri Light"/>
              </a:rPr>
              <a:t>POSSIBLE ALTERNATIVES </a:t>
            </a:r>
            <a:r>
              <a:rPr lang="en-US" sz="2400" dirty="0">
                <a:latin typeface="Calibri Light"/>
                <a:cs typeface="Calibri Light"/>
              </a:rPr>
              <a:t>(</a:t>
            </a:r>
            <a:r>
              <a:rPr lang="en-US" sz="2400" dirty="0" err="1">
                <a:latin typeface="Calibri Light"/>
                <a:cs typeface="Calibri Light"/>
              </a:rPr>
              <a:t>contd</a:t>
            </a:r>
            <a:r>
              <a:rPr lang="en-US" sz="2400" dirty="0">
                <a:latin typeface="Calibri Light"/>
                <a:cs typeface="Calibri Light"/>
              </a:rPr>
              <a:t>)</a:t>
            </a:r>
            <a:endParaRPr lang="en-US" dirty="0">
              <a:latin typeface="Calibri Light"/>
              <a:cs typeface="Calibri Light"/>
            </a:endParaRPr>
          </a:p>
        </p:txBody>
      </p:sp>
      <p:sp>
        <p:nvSpPr>
          <p:cNvPr id="3" name="TextBox 2">
            <a:extLst>
              <a:ext uri="{FF2B5EF4-FFF2-40B4-BE49-F238E27FC236}">
                <a16:creationId xmlns:a16="http://schemas.microsoft.com/office/drawing/2014/main" id="{21238A7C-64F0-9E69-3935-E980B70A2467}"/>
              </a:ext>
            </a:extLst>
          </p:cNvPr>
          <p:cNvSpPr txBox="1"/>
          <p:nvPr/>
        </p:nvSpPr>
        <p:spPr>
          <a:xfrm>
            <a:off x="1019704" y="1031631"/>
            <a:ext cx="10969096"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cap="all" dirty="0">
                <a:solidFill>
                  <a:srgbClr val="FF0000"/>
                </a:solidFill>
                <a:ea typeface="+mn-lt"/>
                <a:cs typeface="+mn-lt"/>
              </a:rPr>
              <a:t>INSIGHT CREATION</a:t>
            </a:r>
          </a:p>
          <a:p>
            <a:r>
              <a:rPr lang="en-US" dirty="0">
                <a:ea typeface="+mn-lt"/>
                <a:cs typeface="+mn-lt"/>
              </a:rPr>
              <a:t>Moderate density housing appreciated  </a:t>
            </a:r>
          </a:p>
          <a:p>
            <a:endParaRPr lang="en-US" b="1" cap="all" dirty="0">
              <a:solidFill>
                <a:srgbClr val="FF0000"/>
              </a:solidFill>
              <a:ea typeface="+mn-lt"/>
              <a:cs typeface="+mn-lt"/>
            </a:endParaRPr>
          </a:p>
          <a:p>
            <a:pPr marL="285750" indent="-285750">
              <a:spcBef>
                <a:spcPct val="0"/>
              </a:spcBef>
              <a:spcAft>
                <a:spcPct val="0"/>
              </a:spcAft>
              <a:buFont typeface="Arial"/>
              <a:buChar char="•"/>
            </a:pPr>
            <a:endParaRPr lang="en-US" dirty="0">
              <a:ea typeface="+mn-lt"/>
              <a:cs typeface="+mn-lt"/>
            </a:endParaRPr>
          </a:p>
          <a:p>
            <a:pPr marL="285750" indent="-285750">
              <a:spcBef>
                <a:spcPct val="0"/>
              </a:spcBef>
              <a:spcAft>
                <a:spcPct val="0"/>
              </a:spcAft>
              <a:buFont typeface="Arial"/>
              <a:buChar char="•"/>
            </a:pPr>
            <a:endParaRPr lang="en-US" dirty="0">
              <a:ea typeface="+mn-lt"/>
              <a:cs typeface="+mn-lt"/>
            </a:endParaRPr>
          </a:p>
          <a:p>
            <a:pPr marL="285750" indent="-285750">
              <a:spcBef>
                <a:spcPct val="0"/>
              </a:spcBef>
              <a:spcAft>
                <a:spcPct val="0"/>
              </a:spcAft>
              <a:buFont typeface="Arial"/>
              <a:buChar char="•"/>
            </a:pPr>
            <a:endParaRPr lang="en-US" dirty="0">
              <a:ea typeface="+mn-lt"/>
              <a:cs typeface="+mn-lt"/>
            </a:endParaRPr>
          </a:p>
          <a:p>
            <a:pPr marL="285750" indent="-285750">
              <a:buFont typeface="Arial"/>
              <a:buChar char="•"/>
            </a:pPr>
            <a:endParaRPr lang="en-US" dirty="0">
              <a:ea typeface="+mn-lt"/>
              <a:cs typeface="+mn-lt"/>
            </a:endParaRPr>
          </a:p>
          <a:p>
            <a:pPr marL="285750" indent="-285750">
              <a:buFont typeface="Arial"/>
              <a:buChar char="•"/>
            </a:pPr>
            <a:endParaRPr lang="en-US" dirty="0">
              <a:ea typeface="+mn-lt"/>
              <a:cs typeface="+mn-lt"/>
            </a:endParaRPr>
          </a:p>
          <a:p>
            <a:pPr marL="285750" indent="-285750">
              <a:buFont typeface="Arial"/>
              <a:buChar char="•"/>
            </a:pPr>
            <a:endParaRPr lang="en-US" dirty="0">
              <a:ea typeface="+mn-lt"/>
              <a:cs typeface="+mn-lt"/>
            </a:endParaRPr>
          </a:p>
          <a:p>
            <a:pPr marL="285750" indent="-285750">
              <a:buFont typeface="Arial"/>
              <a:buChar char="•"/>
            </a:pPr>
            <a:endParaRPr lang="en-US" dirty="0">
              <a:ea typeface="+mn-lt"/>
              <a:cs typeface="+mn-lt"/>
            </a:endParaRPr>
          </a:p>
          <a:p>
            <a:endParaRPr lang="en-US" dirty="0">
              <a:ea typeface="+mn-lt"/>
              <a:cs typeface="+mn-lt"/>
            </a:endParaRPr>
          </a:p>
        </p:txBody>
      </p:sp>
      <p:pic>
        <p:nvPicPr>
          <p:cNvPr id="5" name="Picture 2" descr="Fig1">
            <a:extLst>
              <a:ext uri="{FF2B5EF4-FFF2-40B4-BE49-F238E27FC236}">
                <a16:creationId xmlns:a16="http://schemas.microsoft.com/office/drawing/2014/main" id="{74E68864-D841-BA98-1D82-F00D292C3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704" y="1855329"/>
            <a:ext cx="5182294" cy="47571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2">
            <a:extLst>
              <a:ext uri="{FF2B5EF4-FFF2-40B4-BE49-F238E27FC236}">
                <a16:creationId xmlns:a16="http://schemas.microsoft.com/office/drawing/2014/main" id="{09F873F7-C86D-0EEC-D96E-2DBA58689B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446" y="1116783"/>
            <a:ext cx="3745236" cy="549572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FFE8E9C7-F76A-AFBF-97A0-4B762D2EAE1F}"/>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Data Summary /Visualization</a:t>
            </a:r>
          </a:p>
          <a:p>
            <a:r>
              <a:rPr lang="en-US" sz="1100" dirty="0">
                <a:solidFill>
                  <a:schemeClr val="bg2"/>
                </a:solidFill>
                <a:latin typeface="Century Gothic" panose="020B0502020202020204" pitchFamily="34" charset="0"/>
              </a:rPr>
              <a:t> /Limitations of Data /Various Attempted Models /Interpretation /Conclusion /</a:t>
            </a:r>
            <a:r>
              <a:rPr lang="en-US" sz="1100" b="1" dirty="0">
                <a:solidFill>
                  <a:schemeClr val="bg2"/>
                </a:solidFill>
                <a:latin typeface="Century Gothic" panose="020B0502020202020204" pitchFamily="34" charset="0"/>
              </a:rPr>
              <a:t>Possible Alternatives  </a:t>
            </a:r>
          </a:p>
          <a:p>
            <a:pPr algn="ctr"/>
            <a:r>
              <a:rPr lang="en-US" sz="1800" dirty="0">
                <a:solidFill>
                  <a:schemeClr val="bg2"/>
                </a:solidFill>
              </a:rPr>
              <a:t> </a:t>
            </a:r>
          </a:p>
          <a:p>
            <a:pPr algn="ctr"/>
            <a:endParaRPr lang="en-US" sz="1800" dirty="0"/>
          </a:p>
        </p:txBody>
      </p:sp>
    </p:spTree>
    <p:extLst>
      <p:ext uri="{BB962C8B-B14F-4D97-AF65-F5344CB8AC3E}">
        <p14:creationId xmlns:p14="http://schemas.microsoft.com/office/powerpoint/2010/main" val="3013190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C7D58-7DEB-97FE-018C-3AC1A8951230}"/>
              </a:ext>
            </a:extLst>
          </p:cNvPr>
          <p:cNvSpPr>
            <a:spLocks noGrp="1"/>
          </p:cNvSpPr>
          <p:nvPr>
            <p:ph type="title"/>
          </p:nvPr>
        </p:nvSpPr>
        <p:spPr/>
        <p:txBody>
          <a:bodyPr>
            <a:normAutofit/>
          </a:bodyPr>
          <a:lstStyle/>
          <a:p>
            <a:pPr algn="ctr"/>
            <a:r>
              <a:rPr lang="en-US" dirty="0">
                <a:latin typeface="Century Gothic" panose="020B0502020202020204" pitchFamily="34" charset="0"/>
              </a:rPr>
              <a:t>REFERENCE</a:t>
            </a:r>
          </a:p>
        </p:txBody>
      </p:sp>
      <p:sp>
        <p:nvSpPr>
          <p:cNvPr id="3" name="TextBox 2">
            <a:extLst>
              <a:ext uri="{FF2B5EF4-FFF2-40B4-BE49-F238E27FC236}">
                <a16:creationId xmlns:a16="http://schemas.microsoft.com/office/drawing/2014/main" id="{033F6D9A-16E1-42DF-8742-AE49A4289D83}"/>
              </a:ext>
            </a:extLst>
          </p:cNvPr>
          <p:cNvSpPr txBox="1"/>
          <p:nvPr/>
        </p:nvSpPr>
        <p:spPr>
          <a:xfrm>
            <a:off x="923827" y="1564849"/>
            <a:ext cx="10746557" cy="3693319"/>
          </a:xfrm>
          <a:prstGeom prst="rect">
            <a:avLst/>
          </a:prstGeom>
          <a:noFill/>
        </p:spPr>
        <p:txBody>
          <a:bodyPr wrap="square" rtlCol="0">
            <a:spAutoFit/>
          </a:bodyPr>
          <a:lstStyle/>
          <a:p>
            <a:r>
              <a:rPr lang="en-US" dirty="0">
                <a:hlinkClick r:id="rId2"/>
              </a:rPr>
              <a:t>https://www.brookings.edu/research/fixing-greater-bostons-housing-crisis-starts-with-legalizing-apartments-near-transit/</a:t>
            </a:r>
            <a:endParaRPr lang="en-US" dirty="0"/>
          </a:p>
          <a:p>
            <a:endParaRPr lang="en-US" dirty="0"/>
          </a:p>
          <a:p>
            <a:r>
              <a:rPr lang="en-US" dirty="0">
                <a:hlinkClick r:id="rId3"/>
              </a:rPr>
              <a:t>https://www.mhp.net/news/2019/todex-research-brief</a:t>
            </a:r>
            <a:endParaRPr lang="en-US" dirty="0"/>
          </a:p>
          <a:p>
            <a:endParaRPr lang="en-US" dirty="0"/>
          </a:p>
          <a:p>
            <a:r>
              <a:rPr lang="en-US" dirty="0">
                <a:hlinkClick r:id="rId4"/>
              </a:rPr>
              <a:t>https://www.bostonglobe.com/2022/10/26/business/six-things-we-learned-about-bostons-housing-crisis-new-boston-foundation-housing-report-card/</a:t>
            </a:r>
            <a:endParaRPr lang="en-US" dirty="0"/>
          </a:p>
          <a:p>
            <a:endParaRPr lang="en-US" dirty="0"/>
          </a:p>
          <a:p>
            <a:r>
              <a:rPr lang="en-US" dirty="0">
                <a:hlinkClick r:id="rId5"/>
              </a:rPr>
              <a:t>https://www.wgbh.org/news/local-news/2022/06/07/housing-is-in-short-supply-heres-why-that-matters</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52111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Home">
                <a:extLst>
                  <a:ext uri="{FF2B5EF4-FFF2-40B4-BE49-F238E27FC236}">
                    <a16:creationId xmlns:a16="http://schemas.microsoft.com/office/drawing/2014/main" id="{D111340B-3666-4041-96BF-64996133F846}"/>
                  </a:ext>
                </a:extLst>
              </p:cNvPr>
              <p:cNvGraphicFramePr>
                <a:graphicFrameLocks noChangeAspect="1"/>
              </p:cNvGraphicFramePr>
              <p:nvPr>
                <p:extLst>
                  <p:ext uri="{D42A27DB-BD31-4B8C-83A1-F6EECF244321}">
                    <p14:modId xmlns:p14="http://schemas.microsoft.com/office/powerpoint/2010/main" val="2044736007"/>
                  </p:ext>
                </p:extLst>
              </p:nvPr>
            </p:nvGraphicFramePr>
            <p:xfrm>
              <a:off x="3021871" y="1212734"/>
              <a:ext cx="5748904" cy="6856099"/>
            </p:xfrm>
            <a:graphic>
              <a:graphicData uri="http://schemas.microsoft.com/office/drawing/2017/model3d">
                <am3d:model3d r:embed="rId2">
                  <am3d:spPr>
                    <a:xfrm>
                      <a:off x="0" y="0"/>
                      <a:ext cx="5748904" cy="6856099"/>
                    </a:xfrm>
                    <a:prstGeom prst="rect">
                      <a:avLst/>
                    </a:prstGeom>
                  </am3d:spPr>
                  <am3d:camera>
                    <am3d:pos x="0" y="0" z="68201477"/>
                    <am3d:up dx="0" dy="36000000" dz="0"/>
                    <am3d:lookAt x="0" y="0" z="0"/>
                    <am3d:perspective fov="2700000"/>
                  </am3d:camera>
                  <am3d:trans>
                    <am3d:meterPerModelUnit n="1226063" d="1000000"/>
                    <am3d:preTrans dx="0" dy="-13384882" dz="-5003200"/>
                    <am3d:scale>
                      <am3d:sx n="1000000" d="1000000"/>
                      <am3d:sy n="1000000" d="1000000"/>
                      <am3d:sz n="1000000" d="1000000"/>
                    </am3d:scale>
                    <am3d:rot ax="264567" ay="429935" az="33055"/>
                    <am3d:postTrans dx="0" dy="0" dz="0"/>
                  </am3d:trans>
                  <am3d:raster rName="Office3DRenderer" rVer="16.0.8326">
                    <am3d:blip r:embed="rId3"/>
                  </am3d:raster>
                  <am3d:objViewport viewportSz="971777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Home">
                <a:extLst>
                  <a:ext uri="{FF2B5EF4-FFF2-40B4-BE49-F238E27FC236}">
                    <a16:creationId xmlns:a16="http://schemas.microsoft.com/office/drawing/2014/main" id="{D111340B-3666-4041-96BF-64996133F846}"/>
                  </a:ext>
                </a:extLst>
              </p:cNvPr>
              <p:cNvPicPr>
                <a:picLocks noGrp="1" noRot="1" noChangeAspect="1" noMove="1" noResize="1" noEditPoints="1" noAdjustHandles="1" noChangeArrowheads="1" noChangeShapeType="1" noCrop="1"/>
              </p:cNvPicPr>
              <p:nvPr/>
            </p:nvPicPr>
            <p:blipFill>
              <a:blip r:embed="rId3"/>
              <a:stretch>
                <a:fillRect/>
              </a:stretch>
            </p:blipFill>
            <p:spPr>
              <a:xfrm>
                <a:off x="3021871" y="1212734"/>
                <a:ext cx="5748904" cy="6856099"/>
              </a:xfrm>
              <a:prstGeom prst="rect">
                <a:avLst/>
              </a:prstGeom>
            </p:spPr>
          </p:pic>
        </mc:Fallback>
      </mc:AlternateContent>
      <p:sp>
        <p:nvSpPr>
          <p:cNvPr id="11" name="Rectangle 10">
            <a:extLst>
              <a:ext uri="{FF2B5EF4-FFF2-40B4-BE49-F238E27FC236}">
                <a16:creationId xmlns:a16="http://schemas.microsoft.com/office/drawing/2014/main" id="{346B7730-565D-4A97-9515-C081CC4C895E}"/>
              </a:ext>
            </a:extLst>
          </p:cNvPr>
          <p:cNvSpPr/>
          <p:nvPr/>
        </p:nvSpPr>
        <p:spPr>
          <a:xfrm>
            <a:off x="653591" y="186428"/>
            <a:ext cx="11359299" cy="646331"/>
          </a:xfrm>
          <a:prstGeom prst="rect">
            <a:avLst/>
          </a:prstGeom>
        </p:spPr>
        <p:txBody>
          <a:bodyPr wrap="square" lIns="91440" tIns="45720" rIns="91440" bIns="45720" anchor="t">
            <a:spAutoFit/>
          </a:bodyPr>
          <a:lstStyle/>
          <a:p>
            <a:pPr algn="ctr"/>
            <a:r>
              <a:rPr lang="en-US" sz="3600" b="1">
                <a:latin typeface="Century Gothic"/>
              </a:rPr>
              <a:t>INTRODUCTION: </a:t>
            </a:r>
            <a:r>
              <a:rPr lang="en-US" sz="3600">
                <a:latin typeface="Century Gothic"/>
              </a:rPr>
              <a:t>FIGHT FOR HOUSING</a:t>
            </a:r>
            <a:r>
              <a:rPr lang="en-US" sz="3600" b="1">
                <a:latin typeface="Century Gothic"/>
              </a:rPr>
              <a:t> </a:t>
            </a:r>
            <a:r>
              <a:rPr lang="en-US" sz="3600">
                <a:latin typeface="Century Gothic"/>
              </a:rPr>
              <a:t>IN BOSTON</a:t>
            </a:r>
            <a:r>
              <a:rPr lang="en-US" sz="3600"/>
              <a:t> </a:t>
            </a:r>
            <a:endParaRPr lang="en-US" sz="3600" dirty="0"/>
          </a:p>
        </p:txBody>
      </p:sp>
      <p:sp>
        <p:nvSpPr>
          <p:cNvPr id="12" name="Rectangle 11">
            <a:extLst>
              <a:ext uri="{FF2B5EF4-FFF2-40B4-BE49-F238E27FC236}">
                <a16:creationId xmlns:a16="http://schemas.microsoft.com/office/drawing/2014/main" id="{A573C133-17CC-4760-9D38-9E029B788032}"/>
              </a:ext>
            </a:extLst>
          </p:cNvPr>
          <p:cNvSpPr/>
          <p:nvPr/>
        </p:nvSpPr>
        <p:spPr>
          <a:xfrm>
            <a:off x="8299230" y="2164270"/>
            <a:ext cx="2827546" cy="1754326"/>
          </a:xfrm>
          <a:prstGeom prst="rect">
            <a:avLst/>
          </a:prstGeom>
        </p:spPr>
        <p:txBody>
          <a:bodyPr wrap="square">
            <a:spAutoFit/>
          </a:bodyPr>
          <a:lstStyle/>
          <a:p>
            <a:r>
              <a:rPr lang="en-US" dirty="0"/>
              <a:t>Meanwhile, housing prices rose 53% during this period, far outpacing growth in household income acc. to </a:t>
            </a:r>
            <a:r>
              <a:rPr lang="en-US" i="1" dirty="0"/>
              <a:t>GBH News by The Warren group</a:t>
            </a:r>
            <a:r>
              <a:rPr lang="en-US" sz="1600" i="1" dirty="0">
                <a:solidFill>
                  <a:schemeClr val="bg2">
                    <a:lumMod val="75000"/>
                  </a:schemeClr>
                </a:solidFill>
              </a:rPr>
              <a:t>(source)</a:t>
            </a:r>
            <a:endParaRPr lang="en-US" dirty="0"/>
          </a:p>
        </p:txBody>
      </p:sp>
      <p:sp>
        <p:nvSpPr>
          <p:cNvPr id="14" name="Rectangle 13">
            <a:extLst>
              <a:ext uri="{FF2B5EF4-FFF2-40B4-BE49-F238E27FC236}">
                <a16:creationId xmlns:a16="http://schemas.microsoft.com/office/drawing/2014/main" id="{A5007FB6-D0FB-46EA-BE14-D4713D1F39B3}"/>
              </a:ext>
            </a:extLst>
          </p:cNvPr>
          <p:cNvSpPr/>
          <p:nvPr/>
        </p:nvSpPr>
        <p:spPr>
          <a:xfrm>
            <a:off x="1800601" y="2118104"/>
            <a:ext cx="11359299" cy="646331"/>
          </a:xfrm>
          <a:prstGeom prst="rect">
            <a:avLst/>
          </a:prstGeom>
        </p:spPr>
        <p:txBody>
          <a:bodyPr wrap="square">
            <a:spAutoFit/>
          </a:bodyPr>
          <a:lstStyle/>
          <a:p>
            <a:pPr algn="ctr"/>
            <a:r>
              <a:rPr lang="en-US" sz="3600" b="1" dirty="0">
                <a:solidFill>
                  <a:srgbClr val="C00000"/>
                </a:solidFill>
                <a:latin typeface="Century Gothic" panose="020B0502020202020204" pitchFamily="34" charset="0"/>
              </a:rPr>
              <a:t>+ 53%</a:t>
            </a:r>
            <a:endParaRPr lang="en-US" sz="3600" dirty="0">
              <a:solidFill>
                <a:srgbClr val="C00000"/>
              </a:solidFill>
            </a:endParaRPr>
          </a:p>
        </p:txBody>
      </p:sp>
      <p:grpSp>
        <p:nvGrpSpPr>
          <p:cNvPr id="19" name="Group 18">
            <a:extLst>
              <a:ext uri="{FF2B5EF4-FFF2-40B4-BE49-F238E27FC236}">
                <a16:creationId xmlns:a16="http://schemas.microsoft.com/office/drawing/2014/main" id="{22460F87-A060-4F08-A53C-532275CC6782}"/>
              </a:ext>
            </a:extLst>
          </p:cNvPr>
          <p:cNvGrpSpPr/>
          <p:nvPr/>
        </p:nvGrpSpPr>
        <p:grpSpPr>
          <a:xfrm>
            <a:off x="-3717610" y="1742505"/>
            <a:ext cx="15481696" cy="4542551"/>
            <a:chOff x="-4012885" y="1829117"/>
            <a:chExt cx="15481696" cy="4542551"/>
          </a:xfrm>
        </p:grpSpPr>
        <p:sp>
          <p:nvSpPr>
            <p:cNvPr id="13" name="Rectangle 12">
              <a:extLst>
                <a:ext uri="{FF2B5EF4-FFF2-40B4-BE49-F238E27FC236}">
                  <a16:creationId xmlns:a16="http://schemas.microsoft.com/office/drawing/2014/main" id="{2C61BC0E-58F1-4C32-950B-E46E2ADBC5D5}"/>
                </a:ext>
              </a:extLst>
            </p:cNvPr>
            <p:cNvSpPr/>
            <p:nvPr/>
          </p:nvSpPr>
          <p:spPr>
            <a:xfrm>
              <a:off x="2011784" y="1829117"/>
              <a:ext cx="3438524" cy="1200329"/>
            </a:xfrm>
            <a:prstGeom prst="rect">
              <a:avLst/>
            </a:prstGeom>
          </p:spPr>
          <p:txBody>
            <a:bodyPr wrap="square">
              <a:spAutoFit/>
            </a:bodyPr>
            <a:lstStyle/>
            <a:p>
              <a:r>
                <a:rPr lang="en-US" dirty="0"/>
                <a:t>Greater Boston did not build enough homes to meet demand during the economic expansion lasting from 2009 to early 2020.</a:t>
              </a:r>
            </a:p>
          </p:txBody>
        </p:sp>
        <p:sp>
          <p:nvSpPr>
            <p:cNvPr id="20" name="Rectangle 19">
              <a:extLst>
                <a:ext uri="{FF2B5EF4-FFF2-40B4-BE49-F238E27FC236}">
                  <a16:creationId xmlns:a16="http://schemas.microsoft.com/office/drawing/2014/main" id="{34BCB4CA-37EB-4459-886E-9F7C4D8D7699}"/>
                </a:ext>
              </a:extLst>
            </p:cNvPr>
            <p:cNvSpPr/>
            <p:nvPr/>
          </p:nvSpPr>
          <p:spPr>
            <a:xfrm>
              <a:off x="-4012885" y="3260278"/>
              <a:ext cx="11359299" cy="461665"/>
            </a:xfrm>
            <a:prstGeom prst="rect">
              <a:avLst/>
            </a:prstGeom>
          </p:spPr>
          <p:txBody>
            <a:bodyPr wrap="square">
              <a:spAutoFit/>
            </a:bodyPr>
            <a:lstStyle/>
            <a:p>
              <a:pPr algn="ctr"/>
              <a:endParaRPr lang="en-US" sz="2400" dirty="0">
                <a:solidFill>
                  <a:srgbClr val="C00000"/>
                </a:solidFill>
              </a:endParaRPr>
            </a:p>
          </p:txBody>
        </p:sp>
        <p:sp>
          <p:nvSpPr>
            <p:cNvPr id="22" name="Rectangle 21">
              <a:extLst>
                <a:ext uri="{FF2B5EF4-FFF2-40B4-BE49-F238E27FC236}">
                  <a16:creationId xmlns:a16="http://schemas.microsoft.com/office/drawing/2014/main" id="{017B7E99-0437-48A4-B602-E9DD317C0B37}"/>
                </a:ext>
              </a:extLst>
            </p:cNvPr>
            <p:cNvSpPr/>
            <p:nvPr/>
          </p:nvSpPr>
          <p:spPr>
            <a:xfrm>
              <a:off x="8126321" y="4894340"/>
              <a:ext cx="3342490" cy="1477328"/>
            </a:xfrm>
            <a:prstGeom prst="rect">
              <a:avLst/>
            </a:prstGeom>
          </p:spPr>
          <p:txBody>
            <a:bodyPr wrap="square">
              <a:spAutoFit/>
            </a:bodyPr>
            <a:lstStyle/>
            <a:p>
              <a:pPr algn="r"/>
              <a:r>
                <a:rPr lang="en-US" dirty="0"/>
                <a:t>Median Home price has rose by $484,000 from $ 285,000 (2011)</a:t>
              </a:r>
            </a:p>
            <a:p>
              <a:pPr algn="r"/>
              <a:r>
                <a:rPr lang="en-US" dirty="0"/>
                <a:t> to $510,000 (2021) acc. to </a:t>
              </a:r>
              <a:r>
                <a:rPr lang="en-US" i="1" dirty="0"/>
                <a:t>GBH News by The Warren group</a:t>
              </a:r>
              <a:r>
                <a:rPr lang="en-US" sz="1600" i="1" dirty="0">
                  <a:solidFill>
                    <a:schemeClr val="bg2">
                      <a:lumMod val="75000"/>
                    </a:schemeClr>
                  </a:solidFill>
                </a:rPr>
                <a:t>(source)</a:t>
              </a:r>
              <a:endParaRPr lang="en-US" i="1" dirty="0">
                <a:solidFill>
                  <a:schemeClr val="bg2">
                    <a:lumMod val="75000"/>
                  </a:schemeClr>
                </a:solidFill>
              </a:endParaRPr>
            </a:p>
          </p:txBody>
        </p:sp>
      </p:grpSp>
      <p:sp>
        <p:nvSpPr>
          <p:cNvPr id="21" name="Rectangle 20">
            <a:extLst>
              <a:ext uri="{FF2B5EF4-FFF2-40B4-BE49-F238E27FC236}">
                <a16:creationId xmlns:a16="http://schemas.microsoft.com/office/drawing/2014/main" id="{309B4051-2A45-45D0-8194-937855C1E962}"/>
              </a:ext>
            </a:extLst>
          </p:cNvPr>
          <p:cNvSpPr/>
          <p:nvPr/>
        </p:nvSpPr>
        <p:spPr>
          <a:xfrm>
            <a:off x="3919933" y="4207564"/>
            <a:ext cx="11359299" cy="646331"/>
          </a:xfrm>
          <a:prstGeom prst="rect">
            <a:avLst/>
          </a:prstGeom>
        </p:spPr>
        <p:txBody>
          <a:bodyPr wrap="square">
            <a:spAutoFit/>
          </a:bodyPr>
          <a:lstStyle/>
          <a:p>
            <a:pPr algn="ctr"/>
            <a:r>
              <a:rPr lang="en-US" sz="3600" b="1" dirty="0">
                <a:solidFill>
                  <a:srgbClr val="C00000"/>
                </a:solidFill>
                <a:latin typeface="Century Gothic" panose="020B0502020202020204" pitchFamily="34" charset="0"/>
              </a:rPr>
              <a:t>+ $484,000</a:t>
            </a:r>
            <a:endParaRPr lang="en-US" sz="3600" dirty="0">
              <a:solidFill>
                <a:srgbClr val="C00000"/>
              </a:solidFill>
            </a:endParaRPr>
          </a:p>
        </p:txBody>
      </p:sp>
      <p:sp>
        <p:nvSpPr>
          <p:cNvPr id="24" name="Rectangle 23">
            <a:extLst>
              <a:ext uri="{FF2B5EF4-FFF2-40B4-BE49-F238E27FC236}">
                <a16:creationId xmlns:a16="http://schemas.microsoft.com/office/drawing/2014/main" id="{51AAE399-2172-4437-A322-3C372117D2B7}"/>
              </a:ext>
            </a:extLst>
          </p:cNvPr>
          <p:cNvSpPr/>
          <p:nvPr/>
        </p:nvSpPr>
        <p:spPr>
          <a:xfrm>
            <a:off x="-4101187" y="3515067"/>
            <a:ext cx="11359299" cy="646331"/>
          </a:xfrm>
          <a:prstGeom prst="rect">
            <a:avLst/>
          </a:prstGeom>
        </p:spPr>
        <p:txBody>
          <a:bodyPr wrap="square">
            <a:spAutoFit/>
          </a:bodyPr>
          <a:lstStyle/>
          <a:p>
            <a:pPr algn="ctr"/>
            <a:r>
              <a:rPr lang="en-US" sz="3600" b="1" dirty="0">
                <a:solidFill>
                  <a:srgbClr val="C00000"/>
                </a:solidFill>
                <a:latin typeface="Century Gothic" panose="020B0502020202020204" pitchFamily="34" charset="0"/>
              </a:rPr>
              <a:t>+ 226%</a:t>
            </a:r>
            <a:endParaRPr lang="en-US" sz="3600" dirty="0">
              <a:solidFill>
                <a:srgbClr val="C00000"/>
              </a:solidFill>
            </a:endParaRPr>
          </a:p>
        </p:txBody>
      </p:sp>
      <p:sp>
        <p:nvSpPr>
          <p:cNvPr id="25" name="Rectangle 24">
            <a:extLst>
              <a:ext uri="{FF2B5EF4-FFF2-40B4-BE49-F238E27FC236}">
                <a16:creationId xmlns:a16="http://schemas.microsoft.com/office/drawing/2014/main" id="{1F0AB04F-A1E4-4C90-9399-F916236C1117}"/>
              </a:ext>
            </a:extLst>
          </p:cNvPr>
          <p:cNvSpPr/>
          <p:nvPr/>
        </p:nvSpPr>
        <p:spPr>
          <a:xfrm>
            <a:off x="848011" y="4070424"/>
            <a:ext cx="2622891" cy="2031325"/>
          </a:xfrm>
          <a:prstGeom prst="rect">
            <a:avLst/>
          </a:prstGeom>
        </p:spPr>
        <p:txBody>
          <a:bodyPr wrap="square" lIns="91440" tIns="45720" rIns="91440" bIns="45720" anchor="t">
            <a:spAutoFit/>
          </a:bodyPr>
          <a:lstStyle/>
          <a:p>
            <a:r>
              <a:rPr lang="en-US" dirty="0"/>
              <a:t>The cost of a single-family home has shot up to a humongous 226</a:t>
            </a:r>
            <a:r>
              <a:rPr lang="en-US"/>
              <a:t>%,</a:t>
            </a:r>
            <a:r>
              <a:rPr lang="en-US" dirty="0"/>
              <a:t> this being the sharpest hike of any Boston neighborhood</a:t>
            </a:r>
          </a:p>
          <a:p>
            <a:r>
              <a:rPr lang="en-US" dirty="0"/>
              <a:t>acc. to </a:t>
            </a:r>
            <a:r>
              <a:rPr lang="en-US" i="1" dirty="0"/>
              <a:t>GBH News by The Warren group</a:t>
            </a:r>
            <a:r>
              <a:rPr lang="en-US" sz="1600" i="1" dirty="0">
                <a:solidFill>
                  <a:schemeClr val="bg2">
                    <a:lumMod val="75000"/>
                  </a:schemeClr>
                </a:solidFill>
              </a:rPr>
              <a:t>(source)</a:t>
            </a:r>
            <a:endParaRPr lang="en-US">
              <a:solidFill>
                <a:schemeClr val="bg2">
                  <a:lumMod val="75000"/>
                </a:schemeClr>
              </a:solidFill>
            </a:endParaRPr>
          </a:p>
        </p:txBody>
      </p:sp>
      <p:sp>
        <p:nvSpPr>
          <p:cNvPr id="27" name="Rectangle 26">
            <a:extLst>
              <a:ext uri="{FF2B5EF4-FFF2-40B4-BE49-F238E27FC236}">
                <a16:creationId xmlns:a16="http://schemas.microsoft.com/office/drawing/2014/main" id="{E682F5AD-003F-499A-9C63-4155B8392166}"/>
              </a:ext>
            </a:extLst>
          </p:cNvPr>
          <p:cNvSpPr/>
          <p:nvPr/>
        </p:nvSpPr>
        <p:spPr>
          <a:xfrm>
            <a:off x="-1962040" y="1180420"/>
            <a:ext cx="11359299" cy="646331"/>
          </a:xfrm>
          <a:prstGeom prst="rect">
            <a:avLst/>
          </a:prstGeom>
        </p:spPr>
        <p:txBody>
          <a:bodyPr wrap="square">
            <a:spAutoFit/>
          </a:bodyPr>
          <a:lstStyle/>
          <a:p>
            <a:pPr algn="ctr"/>
            <a:r>
              <a:rPr lang="en-US" sz="3600" b="1" dirty="0">
                <a:solidFill>
                  <a:srgbClr val="C00000"/>
                </a:solidFill>
                <a:latin typeface="Century Gothic" panose="020B0502020202020204" pitchFamily="34" charset="0"/>
              </a:rPr>
              <a:t>2x less yield</a:t>
            </a:r>
            <a:endParaRPr lang="en-US" sz="3600" dirty="0">
              <a:solidFill>
                <a:srgbClr val="C00000"/>
              </a:solidFill>
            </a:endParaRPr>
          </a:p>
        </p:txBody>
      </p:sp>
      <p:sp>
        <p:nvSpPr>
          <p:cNvPr id="2" name="Title 1">
            <a:extLst>
              <a:ext uri="{FF2B5EF4-FFF2-40B4-BE49-F238E27FC236}">
                <a16:creationId xmlns:a16="http://schemas.microsoft.com/office/drawing/2014/main" id="{5590F5EE-0187-E5C7-2252-4A16DC747B96}"/>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latin typeface="Century Gothic" panose="020B0502020202020204" pitchFamily="34" charset="0"/>
              </a:rPr>
              <a:t>Introduction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Data Summary /Visualization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p:sp>
        <p:nvSpPr>
          <p:cNvPr id="5" name="TextBox 4">
            <a:extLst>
              <a:ext uri="{FF2B5EF4-FFF2-40B4-BE49-F238E27FC236}">
                <a16:creationId xmlns:a16="http://schemas.microsoft.com/office/drawing/2014/main" id="{2BAB65BF-1F09-447F-6648-23B6AE11071E}"/>
              </a:ext>
            </a:extLst>
          </p:cNvPr>
          <p:cNvSpPr txBox="1"/>
          <p:nvPr/>
        </p:nvSpPr>
        <p:spPr>
          <a:xfrm>
            <a:off x="5710764" y="1079358"/>
            <a:ext cx="5696639" cy="923330"/>
          </a:xfrm>
          <a:prstGeom prst="rect">
            <a:avLst/>
          </a:prstGeom>
          <a:noFill/>
        </p:spPr>
        <p:txBody>
          <a:bodyPr wrap="square">
            <a:spAutoFit/>
          </a:bodyPr>
          <a:lstStyle/>
          <a:p>
            <a:pPr algn="ctr"/>
            <a:r>
              <a:rPr lang="en-US" dirty="0">
                <a:solidFill>
                  <a:schemeClr val="bg2">
                    <a:lumMod val="75000"/>
                  </a:schemeClr>
                </a:solidFill>
                <a:latin typeface="+mj-lt"/>
              </a:rPr>
              <a:t>“However, high housing costs and insufficient supply are not the natural results of market forces; they are the result of policy decisions</a:t>
            </a:r>
            <a:r>
              <a:rPr lang="en-US" dirty="0">
                <a:solidFill>
                  <a:schemeClr val="bg2">
                    <a:lumMod val="75000"/>
                  </a:schemeClr>
                </a:solidFill>
                <a:latin typeface="Century Gothic" panose="020B0502020202020204" pitchFamily="34" charset="0"/>
              </a:rPr>
              <a:t>.” </a:t>
            </a:r>
          </a:p>
        </p:txBody>
      </p:sp>
    </p:spTree>
    <p:extLst>
      <p:ext uri="{BB962C8B-B14F-4D97-AF65-F5344CB8AC3E}">
        <p14:creationId xmlns:p14="http://schemas.microsoft.com/office/powerpoint/2010/main" val="41932780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2" presetClass="entr" presetSubtype="1"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1" grpId="0"/>
      <p:bldP spid="24" grpId="0"/>
      <p:bldP spid="27" grpId="0"/>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3" name="3D Model 2" descr="Home">
                <a:extLst>
                  <a:ext uri="{FF2B5EF4-FFF2-40B4-BE49-F238E27FC236}">
                    <a16:creationId xmlns:a16="http://schemas.microsoft.com/office/drawing/2014/main" id="{D111340B-3666-4041-96BF-64996133F846}"/>
                  </a:ext>
                </a:extLst>
              </p:cNvPr>
              <p:cNvGraphicFramePr>
                <a:graphicFrameLocks noChangeAspect="1"/>
              </p:cNvGraphicFramePr>
              <p:nvPr/>
            </p:nvGraphicFramePr>
            <p:xfrm>
              <a:off x="3154081" y="421628"/>
              <a:ext cx="6183740" cy="6014743"/>
            </p:xfrm>
            <a:graphic>
              <a:graphicData uri="http://schemas.microsoft.com/office/drawing/2017/model3d">
                <am3d:model3d r:embed="rId2">
                  <am3d:spPr>
                    <a:xfrm>
                      <a:off x="0" y="0"/>
                      <a:ext cx="6183740" cy="6014743"/>
                    </a:xfrm>
                    <a:prstGeom prst="rect">
                      <a:avLst/>
                    </a:prstGeom>
                  </am3d:spPr>
                  <am3d:camera>
                    <am3d:pos x="0" y="0" z="68201477"/>
                    <am3d:up dx="0" dy="36000000" dz="0"/>
                    <am3d:lookAt x="0" y="0" z="0"/>
                    <am3d:perspective fov="2700000"/>
                  </am3d:camera>
                  <am3d:trans>
                    <am3d:meterPerModelUnit n="1226063" d="1000000"/>
                    <am3d:preTrans dx="0" dy="-13384882" dz="-5003200"/>
                    <am3d:scale>
                      <am3d:sx n="1000000" d="1000000"/>
                      <am3d:sy n="1000000" d="1000000"/>
                      <am3d:sz n="1000000" d="1000000"/>
                    </am3d:scale>
                    <am3d:rot ax="3371937" ay="2467695" az="2669613"/>
                    <am3d:postTrans dx="0" dy="0" dz="0"/>
                  </am3d:trans>
                  <am3d:raster rName="Office3DRenderer" rVer="16.0.8326">
                    <am3d:blip r:embed="rId3"/>
                  </am3d:raster>
                  <am3d:objViewport viewportSz="76586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Home">
                <a:extLst>
                  <a:ext uri="{FF2B5EF4-FFF2-40B4-BE49-F238E27FC236}">
                    <a16:creationId xmlns:a16="http://schemas.microsoft.com/office/drawing/2014/main" id="{D111340B-3666-4041-96BF-64996133F846}"/>
                  </a:ext>
                </a:extLst>
              </p:cNvPr>
              <p:cNvPicPr>
                <a:picLocks noGrp="1" noRot="1" noChangeAspect="1" noMove="1" noResize="1" noEditPoints="1" noAdjustHandles="1" noChangeArrowheads="1" noChangeShapeType="1" noCrop="1"/>
              </p:cNvPicPr>
              <p:nvPr/>
            </p:nvPicPr>
            <p:blipFill>
              <a:blip r:embed="rId3"/>
              <a:stretch>
                <a:fillRect/>
              </a:stretch>
            </p:blipFill>
            <p:spPr>
              <a:xfrm>
                <a:off x="3154081" y="421628"/>
                <a:ext cx="6183740" cy="6014743"/>
              </a:xfrm>
              <a:prstGeom prst="rect">
                <a:avLst/>
              </a:prstGeom>
            </p:spPr>
          </p:pic>
        </mc:Fallback>
      </mc:AlternateContent>
      <p:sp>
        <p:nvSpPr>
          <p:cNvPr id="4" name="Rectangle 3">
            <a:extLst>
              <a:ext uri="{FF2B5EF4-FFF2-40B4-BE49-F238E27FC236}">
                <a16:creationId xmlns:a16="http://schemas.microsoft.com/office/drawing/2014/main" id="{CFF8EEEC-B501-4FE1-AEB3-D55BD7F25C00}"/>
              </a:ext>
            </a:extLst>
          </p:cNvPr>
          <p:cNvSpPr/>
          <p:nvPr/>
        </p:nvSpPr>
        <p:spPr>
          <a:xfrm>
            <a:off x="1" y="186428"/>
            <a:ext cx="12192000" cy="646331"/>
          </a:xfrm>
          <a:prstGeom prst="rect">
            <a:avLst/>
          </a:prstGeom>
        </p:spPr>
        <p:txBody>
          <a:bodyPr wrap="square">
            <a:spAutoFit/>
          </a:bodyPr>
          <a:lstStyle/>
          <a:p>
            <a:pPr algn="ctr"/>
            <a:r>
              <a:rPr lang="en-US" sz="3600" b="1" dirty="0">
                <a:latin typeface="Century Gothic" panose="020B0502020202020204" pitchFamily="34" charset="0"/>
              </a:rPr>
              <a:t>MOTIVATION</a:t>
            </a:r>
            <a:r>
              <a:rPr lang="en-US" sz="3600" dirty="0">
                <a:latin typeface="Century Gothic" panose="020B0502020202020204" pitchFamily="34" charset="0"/>
              </a:rPr>
              <a:t> TO DEDUCE THIS PROBLEM</a:t>
            </a:r>
            <a:endParaRPr lang="en-US" sz="3600" dirty="0"/>
          </a:p>
        </p:txBody>
      </p:sp>
      <p:grpSp>
        <p:nvGrpSpPr>
          <p:cNvPr id="20" name="Group 19">
            <a:extLst>
              <a:ext uri="{FF2B5EF4-FFF2-40B4-BE49-F238E27FC236}">
                <a16:creationId xmlns:a16="http://schemas.microsoft.com/office/drawing/2014/main" id="{579B3973-0E60-4054-AECC-5E9C41CA8FC6}"/>
              </a:ext>
            </a:extLst>
          </p:cNvPr>
          <p:cNvGrpSpPr/>
          <p:nvPr/>
        </p:nvGrpSpPr>
        <p:grpSpPr>
          <a:xfrm>
            <a:off x="411945" y="879118"/>
            <a:ext cx="2858005" cy="5620630"/>
            <a:chOff x="411945" y="1067959"/>
            <a:chExt cx="2858005" cy="5620630"/>
          </a:xfrm>
        </p:grpSpPr>
        <p:sp>
          <p:nvSpPr>
            <p:cNvPr id="7" name="Rectangle 6">
              <a:extLst>
                <a:ext uri="{FF2B5EF4-FFF2-40B4-BE49-F238E27FC236}">
                  <a16:creationId xmlns:a16="http://schemas.microsoft.com/office/drawing/2014/main" id="{6A7ED7B4-4993-4308-8255-AE9C5FF5EEB7}"/>
                </a:ext>
              </a:extLst>
            </p:cNvPr>
            <p:cNvSpPr/>
            <p:nvPr/>
          </p:nvSpPr>
          <p:spPr>
            <a:xfrm>
              <a:off x="537722" y="1067959"/>
              <a:ext cx="2732228" cy="2708434"/>
            </a:xfrm>
            <a:prstGeom prst="rect">
              <a:avLst/>
            </a:prstGeom>
          </p:spPr>
          <p:txBody>
            <a:bodyPr wrap="square">
              <a:spAutoFit/>
            </a:bodyPr>
            <a:lstStyle/>
            <a:p>
              <a:pPr algn="ctr"/>
              <a:r>
                <a:rPr lang="en-US" sz="1600" i="1" dirty="0">
                  <a:solidFill>
                    <a:schemeClr val="bg2">
                      <a:lumMod val="75000"/>
                    </a:schemeClr>
                  </a:solidFill>
                  <a:latin typeface="Libre Baskerville"/>
                </a:rPr>
                <a:t>“Communities that have been traditionally and historically more affordable and are largely communities of color, these are the communities where the pressures are even more significant right now.”</a:t>
              </a:r>
            </a:p>
            <a:p>
              <a:pPr algn="ctr"/>
              <a:endParaRPr lang="en-US" sz="1600" i="1" dirty="0">
                <a:solidFill>
                  <a:srgbClr val="9A8B83"/>
                </a:solidFill>
                <a:latin typeface="Libre Baskerville"/>
              </a:endParaRPr>
            </a:p>
            <a:p>
              <a:pPr algn="ctr"/>
              <a:r>
                <a:rPr lang="en-US" sz="1400" b="1" cap="all" dirty="0">
                  <a:solidFill>
                    <a:srgbClr val="9A8B83"/>
                  </a:solidFill>
                </a:rPr>
                <a:t>RACHEL HELLER, CEO OF CITIZENS’ HOUSING AND PLANNING ASSOCIATION</a:t>
              </a:r>
              <a:endParaRPr lang="en-US" sz="1200" i="1" dirty="0">
                <a:solidFill>
                  <a:srgbClr val="9A8B83"/>
                </a:solidFill>
              </a:endParaRPr>
            </a:p>
          </p:txBody>
        </p:sp>
        <p:grpSp>
          <p:nvGrpSpPr>
            <p:cNvPr id="15" name="Group 14">
              <a:extLst>
                <a:ext uri="{FF2B5EF4-FFF2-40B4-BE49-F238E27FC236}">
                  <a16:creationId xmlns:a16="http://schemas.microsoft.com/office/drawing/2014/main" id="{4FC88DE6-F867-4FA4-9FA3-1BDF91516538}"/>
                </a:ext>
              </a:extLst>
            </p:cNvPr>
            <p:cNvGrpSpPr/>
            <p:nvPr/>
          </p:nvGrpSpPr>
          <p:grpSpPr>
            <a:xfrm>
              <a:off x="778912" y="4012041"/>
              <a:ext cx="1971344" cy="1971344"/>
              <a:chOff x="778912" y="4012041"/>
              <a:chExt cx="1971344" cy="1971344"/>
            </a:xfrm>
          </p:grpSpPr>
          <p:pic>
            <p:nvPicPr>
              <p:cNvPr id="5124" name="Picture 4" descr="Study: Value of Homes Owned by Blacks, Latinos Still Lag, But Gap is  Shrinking - Times of San Diego">
                <a:extLst>
                  <a:ext uri="{FF2B5EF4-FFF2-40B4-BE49-F238E27FC236}">
                    <a16:creationId xmlns:a16="http://schemas.microsoft.com/office/drawing/2014/main" id="{46B77539-3845-482B-808A-80842FAD114E}"/>
                  </a:ext>
                </a:extLst>
              </p:cNvPr>
              <p:cNvPicPr>
                <a:picLocks noChangeAspect="1" noChangeArrowheads="1"/>
              </p:cNvPicPr>
              <p:nvPr/>
            </p:nvPicPr>
            <p:blipFill rotWithShape="1">
              <a:blip r:embed="rId4">
                <a:duotone>
                  <a:schemeClr val="accent4">
                    <a:shade val="45000"/>
                    <a:satMod val="135000"/>
                  </a:schemeClr>
                  <a:prstClr val="white"/>
                </a:duotone>
                <a:extLst>
                  <a:ext uri="{28A0092B-C50C-407E-A947-70E740481C1C}">
                    <a14:useLocalDpi xmlns:a14="http://schemas.microsoft.com/office/drawing/2010/main" val="0"/>
                  </a:ext>
                </a:extLst>
              </a:blip>
              <a:srcRect l="31250" t="16667" r="31250" b="16667"/>
              <a:stretch/>
            </p:blipFill>
            <p:spPr bwMode="auto">
              <a:xfrm>
                <a:off x="778912" y="4012041"/>
                <a:ext cx="1971344" cy="1971344"/>
              </a:xfrm>
              <a:prstGeom prst="ellipse">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87E4A6B3-8764-4395-B572-B008D5565A83}"/>
                  </a:ext>
                </a:extLst>
              </p:cNvPr>
              <p:cNvSpPr/>
              <p:nvPr/>
            </p:nvSpPr>
            <p:spPr>
              <a:xfrm>
                <a:off x="805864" y="4012041"/>
                <a:ext cx="1944391" cy="1971344"/>
              </a:xfrm>
              <a:prstGeom prst="ellipse">
                <a:avLst/>
              </a:prstGeom>
              <a:noFill/>
              <a:ln w="28575">
                <a:solidFill>
                  <a:srgbClr val="9A8B8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B8F"/>
                  </a:solidFill>
                </a:endParaRPr>
              </a:p>
            </p:txBody>
          </p:sp>
        </p:grpSp>
        <p:sp>
          <p:nvSpPr>
            <p:cNvPr id="25" name="Rectangle 24">
              <a:extLst>
                <a:ext uri="{FF2B5EF4-FFF2-40B4-BE49-F238E27FC236}">
                  <a16:creationId xmlns:a16="http://schemas.microsoft.com/office/drawing/2014/main" id="{C741B1A9-2D90-40BF-83B2-EFD005D066BC}"/>
                </a:ext>
              </a:extLst>
            </p:cNvPr>
            <p:cNvSpPr/>
            <p:nvPr/>
          </p:nvSpPr>
          <p:spPr>
            <a:xfrm>
              <a:off x="411945" y="6103814"/>
              <a:ext cx="2732228" cy="584775"/>
            </a:xfrm>
            <a:prstGeom prst="rect">
              <a:avLst/>
            </a:prstGeom>
          </p:spPr>
          <p:txBody>
            <a:bodyPr wrap="square">
              <a:spAutoFit/>
            </a:bodyPr>
            <a:lstStyle/>
            <a:p>
              <a:pPr algn="ctr"/>
              <a:r>
                <a:rPr lang="en-US" sz="1600" b="1" i="1" dirty="0">
                  <a:solidFill>
                    <a:schemeClr val="bg2">
                      <a:lumMod val="75000"/>
                    </a:schemeClr>
                  </a:solidFill>
                  <a:latin typeface="Libre Baskerville"/>
                </a:rPr>
                <a:t>Affordability for </a:t>
              </a:r>
            </a:p>
            <a:p>
              <a:pPr algn="ctr"/>
              <a:r>
                <a:rPr lang="en-US" sz="1600" b="1" i="1" dirty="0">
                  <a:solidFill>
                    <a:schemeClr val="bg2">
                      <a:lumMod val="75000"/>
                    </a:schemeClr>
                  </a:solidFill>
                  <a:latin typeface="Libre Baskerville"/>
                </a:rPr>
                <a:t>communities of color ? </a:t>
              </a:r>
              <a:endParaRPr lang="en-US" sz="1200" b="1" i="1" dirty="0">
                <a:solidFill>
                  <a:srgbClr val="9A8B83"/>
                </a:solidFill>
              </a:endParaRPr>
            </a:p>
          </p:txBody>
        </p:sp>
      </p:grpSp>
      <p:grpSp>
        <p:nvGrpSpPr>
          <p:cNvPr id="21" name="Group 20">
            <a:extLst>
              <a:ext uri="{FF2B5EF4-FFF2-40B4-BE49-F238E27FC236}">
                <a16:creationId xmlns:a16="http://schemas.microsoft.com/office/drawing/2014/main" id="{59B03B02-100A-4AB1-AEDA-D5DC4F43158D}"/>
              </a:ext>
            </a:extLst>
          </p:cNvPr>
          <p:cNvGrpSpPr/>
          <p:nvPr/>
        </p:nvGrpSpPr>
        <p:grpSpPr>
          <a:xfrm>
            <a:off x="8736752" y="1008152"/>
            <a:ext cx="2976238" cy="5961593"/>
            <a:chOff x="8736752" y="1008152"/>
            <a:chExt cx="2976238" cy="5961593"/>
          </a:xfrm>
        </p:grpSpPr>
        <p:sp>
          <p:nvSpPr>
            <p:cNvPr id="8" name="Rectangle 7">
              <a:extLst>
                <a:ext uri="{FF2B5EF4-FFF2-40B4-BE49-F238E27FC236}">
                  <a16:creationId xmlns:a16="http://schemas.microsoft.com/office/drawing/2014/main" id="{21DC49AA-4BBE-4CC5-9D16-0DACA879D7F9}"/>
                </a:ext>
              </a:extLst>
            </p:cNvPr>
            <p:cNvSpPr/>
            <p:nvPr/>
          </p:nvSpPr>
          <p:spPr>
            <a:xfrm>
              <a:off x="8980762" y="3676536"/>
              <a:ext cx="2732228" cy="3293209"/>
            </a:xfrm>
            <a:prstGeom prst="rect">
              <a:avLst/>
            </a:prstGeom>
          </p:spPr>
          <p:txBody>
            <a:bodyPr wrap="square">
              <a:spAutoFit/>
            </a:bodyPr>
            <a:lstStyle/>
            <a:p>
              <a:pPr algn="ctr"/>
              <a:r>
                <a:rPr lang="en-US" sz="1600" i="1" dirty="0">
                  <a:solidFill>
                    <a:srgbClr val="90ADBD"/>
                  </a:solidFill>
                  <a:latin typeface="Libre Baskerville"/>
                </a:rPr>
                <a:t>“More of the same approach to housing policy will not only fail to narrow the gap between the housing we have and the housing we need, it will also worsen the social, economic, and climate problems that threaten our nation today,”</a:t>
              </a:r>
            </a:p>
            <a:p>
              <a:pPr algn="ctr"/>
              <a:endParaRPr lang="en-US" sz="1600" i="1" dirty="0">
                <a:solidFill>
                  <a:schemeClr val="bg2">
                    <a:lumMod val="75000"/>
                  </a:schemeClr>
                </a:solidFill>
                <a:latin typeface="Libre Baskerville"/>
              </a:endParaRPr>
            </a:p>
            <a:p>
              <a:pPr algn="ctr"/>
              <a:r>
                <a:rPr lang="en-US" sz="1600" b="1" cap="all" dirty="0">
                  <a:solidFill>
                    <a:srgbClr val="788B8F"/>
                  </a:solidFill>
                </a:rPr>
                <a:t>BOSTON HERALD </a:t>
              </a:r>
              <a:endParaRPr lang="en-US" sz="1600" i="1" dirty="0">
                <a:solidFill>
                  <a:srgbClr val="788B8F"/>
                </a:solidFill>
                <a:latin typeface="Libre Baskerville"/>
              </a:endParaRPr>
            </a:p>
            <a:p>
              <a:pPr algn="ctr"/>
              <a:endParaRPr lang="en-US" sz="1600" i="1" dirty="0">
                <a:solidFill>
                  <a:schemeClr val="bg2">
                    <a:lumMod val="75000"/>
                  </a:schemeClr>
                </a:solidFill>
                <a:latin typeface="Libre Baskerville"/>
              </a:endParaRPr>
            </a:p>
            <a:p>
              <a:pPr algn="ctr"/>
              <a:endParaRPr lang="en-US" sz="1600" i="1" dirty="0">
                <a:solidFill>
                  <a:schemeClr val="bg2">
                    <a:lumMod val="75000"/>
                  </a:schemeClr>
                </a:solidFill>
                <a:latin typeface="Libre Baskerville"/>
              </a:endParaRPr>
            </a:p>
          </p:txBody>
        </p:sp>
        <p:grpSp>
          <p:nvGrpSpPr>
            <p:cNvPr id="16" name="Group 15">
              <a:extLst>
                <a:ext uri="{FF2B5EF4-FFF2-40B4-BE49-F238E27FC236}">
                  <a16:creationId xmlns:a16="http://schemas.microsoft.com/office/drawing/2014/main" id="{943F48D8-87D4-47C2-8AA5-7DFED0B95F1A}"/>
                </a:ext>
              </a:extLst>
            </p:cNvPr>
            <p:cNvGrpSpPr/>
            <p:nvPr/>
          </p:nvGrpSpPr>
          <p:grpSpPr>
            <a:xfrm>
              <a:off x="9249442" y="1662357"/>
              <a:ext cx="1900820" cy="1896579"/>
              <a:chOff x="9249442" y="1662357"/>
              <a:chExt cx="1900820" cy="1896579"/>
            </a:xfrm>
          </p:grpSpPr>
          <p:pic>
            <p:nvPicPr>
              <p:cNvPr id="5122" name="Picture 2" descr="Why is Boston Housing so expensive? Where will rent and house prices stop?">
                <a:extLst>
                  <a:ext uri="{FF2B5EF4-FFF2-40B4-BE49-F238E27FC236}">
                    <a16:creationId xmlns:a16="http://schemas.microsoft.com/office/drawing/2014/main" id="{5D880636-9372-4D09-8726-CE1C568D2B3C}"/>
                  </a:ext>
                </a:extLst>
              </p:cNvPr>
              <p:cNvPicPr>
                <a:picLocks noChangeAspect="1" noChangeArrowheads="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17386" r="17386"/>
              <a:stretch/>
            </p:blipFill>
            <p:spPr bwMode="auto">
              <a:xfrm>
                <a:off x="9259381" y="1668055"/>
                <a:ext cx="1890881" cy="1890881"/>
              </a:xfrm>
              <a:prstGeom prst="ellipse">
                <a:avLst/>
              </a:prstGeom>
              <a:noFill/>
              <a:extLst>
                <a:ext uri="{909E8E84-426E-40DD-AFC4-6F175D3DCCD1}">
                  <a14:hiddenFill xmlns:a14="http://schemas.microsoft.com/office/drawing/2010/main">
                    <a:solidFill>
                      <a:srgbClr val="FFFFFF"/>
                    </a:solidFill>
                  </a14:hiddenFill>
                </a:ext>
              </a:extLst>
            </p:spPr>
          </p:pic>
          <p:sp>
            <p:nvSpPr>
              <p:cNvPr id="19" name="Oval 18">
                <a:extLst>
                  <a:ext uri="{FF2B5EF4-FFF2-40B4-BE49-F238E27FC236}">
                    <a16:creationId xmlns:a16="http://schemas.microsoft.com/office/drawing/2014/main" id="{F04BAE63-EC71-4A35-839B-C88DE06AE977}"/>
                  </a:ext>
                </a:extLst>
              </p:cNvPr>
              <p:cNvSpPr/>
              <p:nvPr/>
            </p:nvSpPr>
            <p:spPr>
              <a:xfrm>
                <a:off x="9249442" y="1662357"/>
                <a:ext cx="1890881" cy="1890882"/>
              </a:xfrm>
              <a:prstGeom prst="ellipse">
                <a:avLst/>
              </a:prstGeom>
              <a:noFill/>
              <a:ln w="28575">
                <a:solidFill>
                  <a:srgbClr val="90ADB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88B8F"/>
                  </a:solidFill>
                </a:endParaRPr>
              </a:p>
            </p:txBody>
          </p:sp>
        </p:grpSp>
        <p:sp>
          <p:nvSpPr>
            <p:cNvPr id="26" name="Rectangle 25">
              <a:extLst>
                <a:ext uri="{FF2B5EF4-FFF2-40B4-BE49-F238E27FC236}">
                  <a16:creationId xmlns:a16="http://schemas.microsoft.com/office/drawing/2014/main" id="{E111AA43-68EE-4EFE-956C-D2270C190739}"/>
                </a:ext>
              </a:extLst>
            </p:cNvPr>
            <p:cNvSpPr/>
            <p:nvPr/>
          </p:nvSpPr>
          <p:spPr>
            <a:xfrm>
              <a:off x="8736752" y="1008152"/>
              <a:ext cx="2916259" cy="1077218"/>
            </a:xfrm>
            <a:prstGeom prst="rect">
              <a:avLst/>
            </a:prstGeom>
          </p:spPr>
          <p:txBody>
            <a:bodyPr wrap="square">
              <a:spAutoFit/>
            </a:bodyPr>
            <a:lstStyle/>
            <a:p>
              <a:pPr algn="ctr"/>
              <a:r>
                <a:rPr lang="en-US" sz="1600" b="1" i="1" dirty="0">
                  <a:solidFill>
                    <a:srgbClr val="788B8F"/>
                  </a:solidFill>
                  <a:latin typeface="Libre Baskerville"/>
                </a:rPr>
                <a:t>Economic and Social Downfall?</a:t>
              </a:r>
            </a:p>
            <a:p>
              <a:pPr algn="ctr"/>
              <a:endParaRPr lang="en-US" sz="1600" i="1" dirty="0">
                <a:solidFill>
                  <a:schemeClr val="bg2">
                    <a:lumMod val="75000"/>
                  </a:schemeClr>
                </a:solidFill>
                <a:latin typeface="Libre Baskerville"/>
              </a:endParaRPr>
            </a:p>
            <a:p>
              <a:pPr algn="ctr"/>
              <a:endParaRPr lang="en-US" sz="1600" i="1" dirty="0">
                <a:solidFill>
                  <a:schemeClr val="bg2">
                    <a:lumMod val="75000"/>
                  </a:schemeClr>
                </a:solidFill>
                <a:latin typeface="Libre Baskerville"/>
              </a:endParaRPr>
            </a:p>
          </p:txBody>
        </p:sp>
      </p:grpSp>
      <p:sp>
        <p:nvSpPr>
          <p:cNvPr id="2" name="Title 1">
            <a:extLst>
              <a:ext uri="{FF2B5EF4-FFF2-40B4-BE49-F238E27FC236}">
                <a16:creationId xmlns:a16="http://schemas.microsoft.com/office/drawing/2014/main" id="{F9D686C3-5C7B-E45A-B6B2-016BB93C2847}"/>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Motivation</a:t>
            </a:r>
            <a:r>
              <a:rPr lang="en-US" sz="1100" dirty="0">
                <a:solidFill>
                  <a:schemeClr val="bg2"/>
                </a:solidFill>
                <a:latin typeface="Century Gothic" panose="020B0502020202020204" pitchFamily="34" charset="0"/>
              </a:rPr>
              <a:t> /Theory and Hypothesis / Data Summary /Visualization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p:spTree>
    <p:extLst>
      <p:ext uri="{BB962C8B-B14F-4D97-AF65-F5344CB8AC3E}">
        <p14:creationId xmlns:p14="http://schemas.microsoft.com/office/powerpoint/2010/main" val="7992966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1000"/>
                                        <p:tgtEl>
                                          <p:spTgt spid="21"/>
                                        </p:tgtEl>
                                      </p:cBhvr>
                                    </p:animEffect>
                                    <p:anim calcmode="lin" valueType="num">
                                      <p:cBhvr>
                                        <p:cTn id="19" dur="1000" fill="hold"/>
                                        <p:tgtEl>
                                          <p:spTgt spid="21"/>
                                        </p:tgtEl>
                                        <p:attrNameLst>
                                          <p:attrName>ppt_x</p:attrName>
                                        </p:attrNameLst>
                                      </p:cBhvr>
                                      <p:tavLst>
                                        <p:tav tm="0">
                                          <p:val>
                                            <p:strVal val="#ppt_x"/>
                                          </p:val>
                                        </p:tav>
                                        <p:tav tm="100000">
                                          <p:val>
                                            <p:strVal val="#ppt_x"/>
                                          </p:val>
                                        </p:tav>
                                      </p:tavLst>
                                    </p:anim>
                                    <p:anim calcmode="lin" valueType="num">
                                      <p:cBhvr>
                                        <p:cTn id="2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5BB52-3976-3DDD-F0AA-EB6D3F6C3CBD}"/>
              </a:ext>
            </a:extLst>
          </p:cNvPr>
          <p:cNvSpPr>
            <a:spLocks noGrp="1"/>
          </p:cNvSpPr>
          <p:nvPr>
            <p:ph type="title"/>
          </p:nvPr>
        </p:nvSpPr>
        <p:spPr/>
        <p:txBody>
          <a:bodyPr>
            <a:normAutofit fontScale="90000"/>
          </a:bodyPr>
          <a:lstStyle/>
          <a:p>
            <a:pPr algn="ctr"/>
            <a:r>
              <a:rPr lang="en-US" sz="4900" dirty="0">
                <a:latin typeface="Century Gothic" panose="020B0502020202020204" pitchFamily="34" charset="0"/>
              </a:rPr>
              <a:t>DATA SUMMARY</a:t>
            </a:r>
            <a:br>
              <a:rPr lang="en-US" dirty="0"/>
            </a:br>
            <a:r>
              <a:rPr lang="en-US" dirty="0">
                <a:solidFill>
                  <a:schemeClr val="bg2">
                    <a:lumMod val="90000"/>
                  </a:schemeClr>
                </a:solidFill>
              </a:rPr>
              <a:t>(14 available variables)</a:t>
            </a:r>
            <a:endParaRPr lang="en-US" sz="4900" dirty="0">
              <a:solidFill>
                <a:schemeClr val="bg2">
                  <a:lumMod val="90000"/>
                </a:schemeClr>
              </a:solidFill>
              <a:latin typeface="Century Gothic" panose="020B0502020202020204" pitchFamily="34" charset="0"/>
            </a:endParaRPr>
          </a:p>
        </p:txBody>
      </p:sp>
      <p:grpSp>
        <p:nvGrpSpPr>
          <p:cNvPr id="12" name="Group 11">
            <a:extLst>
              <a:ext uri="{FF2B5EF4-FFF2-40B4-BE49-F238E27FC236}">
                <a16:creationId xmlns:a16="http://schemas.microsoft.com/office/drawing/2014/main" id="{7E9C6871-3156-60F6-27F2-1FCD4A17DB99}"/>
              </a:ext>
            </a:extLst>
          </p:cNvPr>
          <p:cNvGrpSpPr/>
          <p:nvPr/>
        </p:nvGrpSpPr>
        <p:grpSpPr>
          <a:xfrm>
            <a:off x="838200" y="1595021"/>
            <a:ext cx="10237694" cy="5262979"/>
            <a:chOff x="875786" y="1690688"/>
            <a:chExt cx="10237694" cy="5262979"/>
          </a:xfrm>
        </p:grpSpPr>
        <p:grpSp>
          <p:nvGrpSpPr>
            <p:cNvPr id="7" name="Group 6">
              <a:extLst>
                <a:ext uri="{FF2B5EF4-FFF2-40B4-BE49-F238E27FC236}">
                  <a16:creationId xmlns:a16="http://schemas.microsoft.com/office/drawing/2014/main" id="{8B859519-00B7-58C5-CC96-5423EB0A9FFF}"/>
                </a:ext>
              </a:extLst>
            </p:cNvPr>
            <p:cNvGrpSpPr/>
            <p:nvPr/>
          </p:nvGrpSpPr>
          <p:grpSpPr>
            <a:xfrm>
              <a:off x="6230931" y="1690688"/>
              <a:ext cx="4882549" cy="5262979"/>
              <a:chOff x="6230931" y="1690688"/>
              <a:chExt cx="4882549" cy="5262979"/>
            </a:xfrm>
          </p:grpSpPr>
          <p:sp>
            <p:nvSpPr>
              <p:cNvPr id="4" name="TextBox 3">
                <a:extLst>
                  <a:ext uri="{FF2B5EF4-FFF2-40B4-BE49-F238E27FC236}">
                    <a16:creationId xmlns:a16="http://schemas.microsoft.com/office/drawing/2014/main" id="{22675B61-63B5-0F77-0EBC-1F3E0E5DC91C}"/>
                  </a:ext>
                </a:extLst>
              </p:cNvPr>
              <p:cNvSpPr txBox="1"/>
              <p:nvPr/>
            </p:nvSpPr>
            <p:spPr>
              <a:xfrm>
                <a:off x="7301134" y="1690688"/>
                <a:ext cx="3812346" cy="5262979"/>
              </a:xfrm>
              <a:prstGeom prst="rect">
                <a:avLst/>
              </a:prstGeom>
              <a:noFill/>
            </p:spPr>
            <p:txBody>
              <a:bodyPr wrap="square" rtlCol="0">
                <a:spAutoFit/>
              </a:bodyPr>
              <a:lstStyle/>
              <a:p>
                <a:pPr fontAlgn="base"/>
                <a:r>
                  <a:rPr lang="en-US" sz="1600" b="1" u="sng" dirty="0">
                    <a:latin typeface="Graphik"/>
                  </a:rPr>
                  <a:t>Area of Land </a:t>
                </a:r>
              </a:p>
              <a:p>
                <a:pPr fontAlgn="base"/>
                <a:r>
                  <a:rPr lang="en-US" sz="1600" b="1" dirty="0">
                    <a:solidFill>
                      <a:srgbClr val="C00000"/>
                    </a:solidFill>
                  </a:rPr>
                  <a:t>ZN </a:t>
                </a:r>
                <a:r>
                  <a:rPr lang="en-US" sz="1600" dirty="0"/>
                  <a:t>proportion of residential land zoned for lots over </a:t>
                </a:r>
                <a:r>
                  <a:rPr lang="en-US" sz="1600" i="1" dirty="0"/>
                  <a:t>25,000 sq. ft.</a:t>
                </a:r>
              </a:p>
              <a:p>
                <a:pPr fontAlgn="base"/>
                <a:r>
                  <a:rPr lang="en-US" sz="1600" b="1" dirty="0">
                    <a:solidFill>
                      <a:srgbClr val="C00000"/>
                    </a:solidFill>
                  </a:rPr>
                  <a:t>INDUS</a:t>
                </a:r>
                <a:r>
                  <a:rPr lang="en-US" sz="1600" dirty="0"/>
                  <a:t> proportion of non-retail business acres per town</a:t>
                </a:r>
              </a:p>
              <a:p>
                <a:pPr marL="285750" indent="-285750" fontAlgn="base">
                  <a:buFont typeface="Arial" panose="020B0604020202020204" pitchFamily="34" charset="0"/>
                  <a:buChar char="•"/>
                </a:pPr>
                <a:endParaRPr lang="en-US" sz="1600" dirty="0"/>
              </a:p>
              <a:p>
                <a:pPr fontAlgn="base"/>
                <a:r>
                  <a:rPr lang="en-US" sz="1600" b="1" u="sng" dirty="0"/>
                  <a:t>Dwelling</a:t>
                </a:r>
                <a:r>
                  <a:rPr lang="en-US" sz="1600" dirty="0"/>
                  <a:t> </a:t>
                </a:r>
              </a:p>
              <a:p>
                <a:pPr fontAlgn="base"/>
                <a:r>
                  <a:rPr lang="en-US" sz="1600" b="1" dirty="0">
                    <a:latin typeface="Graphik"/>
                  </a:rPr>
                  <a:t>Area of Dwelling</a:t>
                </a:r>
                <a:endParaRPr lang="en-US" sz="1600" dirty="0"/>
              </a:p>
              <a:p>
                <a:pPr fontAlgn="base"/>
                <a:r>
                  <a:rPr lang="en-US" sz="1600" b="1" dirty="0">
                    <a:solidFill>
                      <a:srgbClr val="C00000"/>
                    </a:solidFill>
                  </a:rPr>
                  <a:t>RM</a:t>
                </a:r>
                <a:r>
                  <a:rPr lang="en-US" sz="1600" dirty="0"/>
                  <a:t> average number of rooms per dwelling</a:t>
                </a:r>
              </a:p>
              <a:p>
                <a:pPr fontAlgn="base"/>
                <a:r>
                  <a:rPr lang="en-US" sz="1600" b="1" dirty="0">
                    <a:latin typeface="Graphik"/>
                  </a:rPr>
                  <a:t>Age of Dwelling</a:t>
                </a:r>
              </a:p>
              <a:p>
                <a:pPr fontAlgn="base"/>
                <a:r>
                  <a:rPr lang="en-US" sz="1600" b="1" dirty="0">
                    <a:solidFill>
                      <a:srgbClr val="C00000"/>
                    </a:solidFill>
                  </a:rPr>
                  <a:t>AGE</a:t>
                </a:r>
                <a:r>
                  <a:rPr lang="en-US" sz="1600" dirty="0"/>
                  <a:t> proportion of owner-occupied units built prior to 1940</a:t>
                </a:r>
              </a:p>
              <a:p>
                <a:pPr fontAlgn="base"/>
                <a:r>
                  <a:rPr lang="en-US" sz="1600" b="1" dirty="0">
                    <a:latin typeface="Graphik"/>
                  </a:rPr>
                  <a:t>Property Value </a:t>
                </a:r>
                <a:endParaRPr lang="en-US" sz="1600" dirty="0"/>
              </a:p>
              <a:p>
                <a:pPr fontAlgn="base"/>
                <a:r>
                  <a:rPr lang="en-US" sz="1600" b="1" dirty="0">
                    <a:solidFill>
                      <a:srgbClr val="C00000"/>
                    </a:solidFill>
                  </a:rPr>
                  <a:t>MEDV</a:t>
                </a:r>
                <a:r>
                  <a:rPr lang="en-US" sz="1600" dirty="0"/>
                  <a:t> Median value of owner-occupied homes in $1000’s</a:t>
                </a:r>
              </a:p>
              <a:p>
                <a:pPr fontAlgn="base"/>
                <a:endParaRPr lang="en-US" sz="1600" dirty="0"/>
              </a:p>
              <a:p>
                <a:pPr fontAlgn="base"/>
                <a:r>
                  <a:rPr lang="en-US" sz="1600" b="1" u="sng" dirty="0"/>
                  <a:t>Economy</a:t>
                </a:r>
                <a:r>
                  <a:rPr lang="en-US" sz="1600" dirty="0"/>
                  <a:t> </a:t>
                </a:r>
              </a:p>
              <a:p>
                <a:pPr fontAlgn="base"/>
                <a:r>
                  <a:rPr lang="en-US" sz="1600" b="1" dirty="0">
                    <a:solidFill>
                      <a:srgbClr val="C00000"/>
                    </a:solidFill>
                  </a:rPr>
                  <a:t>TAX </a:t>
                </a:r>
                <a:r>
                  <a:rPr lang="en-US" sz="1600" dirty="0"/>
                  <a:t>full-value property-tax rate per $10,000</a:t>
                </a:r>
              </a:p>
              <a:p>
                <a:pPr fontAlgn="base"/>
                <a:endParaRPr lang="en-US" sz="1600" dirty="0"/>
              </a:p>
              <a:p>
                <a:pPr fontAlgn="base"/>
                <a:endParaRPr lang="en-US" sz="1600" dirty="0"/>
              </a:p>
              <a:p>
                <a:pPr fontAlgn="base"/>
                <a:endParaRPr lang="en-US" sz="1600" dirty="0"/>
              </a:p>
            </p:txBody>
          </p:sp>
          <p:pic>
            <p:nvPicPr>
              <p:cNvPr id="8" name="Graphic 7" descr="Harvey Balls 70% with solid fill">
                <a:extLst>
                  <a:ext uri="{FF2B5EF4-FFF2-40B4-BE49-F238E27FC236}">
                    <a16:creationId xmlns:a16="http://schemas.microsoft.com/office/drawing/2014/main" id="{1DC31C9A-9DD1-40D0-3A85-796A301E26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98924" y="1835419"/>
                <a:ext cx="769669" cy="769669"/>
              </a:xfrm>
              <a:prstGeom prst="rect">
                <a:avLst/>
              </a:prstGeom>
            </p:spPr>
          </p:pic>
          <p:pic>
            <p:nvPicPr>
              <p:cNvPr id="9" name="Graphic 8" descr="Dollar">
                <a:extLst>
                  <a:ext uri="{FF2B5EF4-FFF2-40B4-BE49-F238E27FC236}">
                    <a16:creationId xmlns:a16="http://schemas.microsoft.com/office/drawing/2014/main" id="{DF12B026-1A72-9107-E933-07C13B76A0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66919" y="5439924"/>
                <a:ext cx="728003" cy="728003"/>
              </a:xfrm>
              <a:prstGeom prst="rect">
                <a:avLst/>
              </a:prstGeom>
            </p:spPr>
          </p:pic>
          <p:pic>
            <p:nvPicPr>
              <p:cNvPr id="10" name="Graphic 9" descr="House">
                <a:extLst>
                  <a:ext uri="{FF2B5EF4-FFF2-40B4-BE49-F238E27FC236}">
                    <a16:creationId xmlns:a16="http://schemas.microsoft.com/office/drawing/2014/main" id="{FE2CA25E-2736-92BA-FAFC-4C606CEE893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30931" y="3650310"/>
                <a:ext cx="863991" cy="863991"/>
              </a:xfrm>
              <a:prstGeom prst="rect">
                <a:avLst/>
              </a:prstGeom>
            </p:spPr>
          </p:pic>
        </p:grpSp>
        <p:grpSp>
          <p:nvGrpSpPr>
            <p:cNvPr id="5" name="Group 4">
              <a:extLst>
                <a:ext uri="{FF2B5EF4-FFF2-40B4-BE49-F238E27FC236}">
                  <a16:creationId xmlns:a16="http://schemas.microsoft.com/office/drawing/2014/main" id="{D1A85475-5754-CC54-CD10-F73BE8D2F4D8}"/>
                </a:ext>
              </a:extLst>
            </p:cNvPr>
            <p:cNvGrpSpPr/>
            <p:nvPr/>
          </p:nvGrpSpPr>
          <p:grpSpPr>
            <a:xfrm>
              <a:off x="875786" y="1690688"/>
              <a:ext cx="4983404" cy="5016758"/>
              <a:chOff x="875786" y="1690688"/>
              <a:chExt cx="4983404" cy="5016758"/>
            </a:xfrm>
          </p:grpSpPr>
          <p:sp>
            <p:nvSpPr>
              <p:cNvPr id="3" name="TextBox 2">
                <a:extLst>
                  <a:ext uri="{FF2B5EF4-FFF2-40B4-BE49-F238E27FC236}">
                    <a16:creationId xmlns:a16="http://schemas.microsoft.com/office/drawing/2014/main" id="{0408CF35-A4DC-3D6E-D9B8-73044CE84DCF}"/>
                  </a:ext>
                </a:extLst>
              </p:cNvPr>
              <p:cNvSpPr txBox="1"/>
              <p:nvPr/>
            </p:nvSpPr>
            <p:spPr>
              <a:xfrm>
                <a:off x="1943780" y="1690688"/>
                <a:ext cx="3915410" cy="5016758"/>
              </a:xfrm>
              <a:prstGeom prst="rect">
                <a:avLst/>
              </a:prstGeom>
              <a:noFill/>
            </p:spPr>
            <p:txBody>
              <a:bodyPr wrap="square" rtlCol="0">
                <a:spAutoFit/>
              </a:bodyPr>
              <a:lstStyle/>
              <a:p>
                <a:pPr fontAlgn="base"/>
                <a:r>
                  <a:rPr lang="en-US" sz="1600" b="1" u="sng" dirty="0">
                    <a:latin typeface="Graphik"/>
                  </a:rPr>
                  <a:t>Location</a:t>
                </a:r>
              </a:p>
              <a:p>
                <a:pPr fontAlgn="base"/>
                <a:r>
                  <a:rPr lang="en-US" sz="1600" b="1" dirty="0">
                    <a:solidFill>
                      <a:srgbClr val="C00000"/>
                    </a:solidFill>
                  </a:rPr>
                  <a:t>CRIM</a:t>
                </a:r>
                <a:r>
                  <a:rPr lang="en-US" sz="1600" dirty="0"/>
                  <a:t> per capita crime rate by town</a:t>
                </a:r>
              </a:p>
              <a:p>
                <a:pPr fontAlgn="base"/>
                <a:r>
                  <a:rPr lang="en-US" sz="1600" b="1" dirty="0">
                    <a:solidFill>
                      <a:srgbClr val="C00000"/>
                    </a:solidFill>
                  </a:rPr>
                  <a:t>PTRATIO</a:t>
                </a:r>
                <a:r>
                  <a:rPr lang="en-US" sz="1600" dirty="0"/>
                  <a:t> pupil-teacher ratio by town</a:t>
                </a:r>
              </a:p>
              <a:p>
                <a:pPr fontAlgn="base"/>
                <a:r>
                  <a:rPr lang="en-US" sz="1600" b="1" dirty="0">
                    <a:solidFill>
                      <a:srgbClr val="C00000"/>
                    </a:solidFill>
                  </a:rPr>
                  <a:t>B</a:t>
                </a:r>
                <a:r>
                  <a:rPr lang="en-US" sz="1600" dirty="0"/>
                  <a:t> 1000(Bk - 0.63)^2 where Bk is the proportion of blacks by town</a:t>
                </a:r>
              </a:p>
              <a:p>
                <a:pPr fontAlgn="base"/>
                <a:r>
                  <a:rPr lang="en-US" sz="1600" b="1" dirty="0">
                    <a:solidFill>
                      <a:srgbClr val="C00000"/>
                    </a:solidFill>
                  </a:rPr>
                  <a:t>LSTAT</a:t>
                </a:r>
                <a:r>
                  <a:rPr lang="en-US" sz="1600" dirty="0"/>
                  <a:t> % lower status of the population</a:t>
                </a:r>
              </a:p>
              <a:p>
                <a:pPr marL="285750" indent="-285750" fontAlgn="base">
                  <a:buFont typeface="Arial" panose="020B0604020202020204" pitchFamily="34" charset="0"/>
                  <a:buChar char="•"/>
                </a:pPr>
                <a:endParaRPr lang="en-US" sz="1600" dirty="0"/>
              </a:p>
              <a:p>
                <a:pPr fontAlgn="base"/>
                <a:r>
                  <a:rPr lang="en-US" sz="1600" b="1" u="sng" dirty="0"/>
                  <a:t>Accessibility</a:t>
                </a:r>
                <a:r>
                  <a:rPr lang="en-US" sz="1600" dirty="0"/>
                  <a:t> </a:t>
                </a:r>
              </a:p>
              <a:p>
                <a:pPr fontAlgn="base"/>
                <a:r>
                  <a:rPr lang="en-US" sz="1600" b="1" dirty="0">
                    <a:solidFill>
                      <a:srgbClr val="C00000"/>
                    </a:solidFill>
                  </a:rPr>
                  <a:t>DIS</a:t>
                </a:r>
                <a:r>
                  <a:rPr lang="en-US" sz="1600" dirty="0"/>
                  <a:t> weighted distances to five Boston employment centers</a:t>
                </a:r>
              </a:p>
              <a:p>
                <a:pPr fontAlgn="base"/>
                <a:r>
                  <a:rPr lang="en-US" sz="1600" b="1" dirty="0">
                    <a:solidFill>
                      <a:srgbClr val="C00000"/>
                    </a:solidFill>
                  </a:rPr>
                  <a:t>RAD</a:t>
                </a:r>
                <a:r>
                  <a:rPr lang="en-US" sz="1600" dirty="0"/>
                  <a:t> index of accessibility to radial highways</a:t>
                </a:r>
              </a:p>
              <a:p>
                <a:pPr fontAlgn="base"/>
                <a:endParaRPr lang="en-US" sz="1600" dirty="0"/>
              </a:p>
              <a:p>
                <a:pPr fontAlgn="base"/>
                <a:r>
                  <a:rPr lang="en-US" sz="1600" b="1" u="sng" dirty="0"/>
                  <a:t>Geography </a:t>
                </a:r>
              </a:p>
              <a:p>
                <a:pPr fontAlgn="base"/>
                <a:r>
                  <a:rPr lang="en-US" sz="1600" b="1" dirty="0">
                    <a:solidFill>
                      <a:srgbClr val="C00000"/>
                    </a:solidFill>
                  </a:rPr>
                  <a:t>CHAS</a:t>
                </a:r>
                <a:r>
                  <a:rPr lang="en-US" sz="1600" dirty="0"/>
                  <a:t> Charles River dummy variable (= 1 if tract bounds</a:t>
                </a:r>
                <a:br>
                  <a:rPr lang="en-US" sz="1600" dirty="0"/>
                </a:br>
                <a:r>
                  <a:rPr lang="en-US" sz="1600" dirty="0"/>
                  <a:t>river; 0 otherwise)</a:t>
                </a:r>
              </a:p>
              <a:p>
                <a:pPr fontAlgn="base"/>
                <a:r>
                  <a:rPr lang="en-US" sz="1600" b="1" dirty="0">
                    <a:solidFill>
                      <a:srgbClr val="C00000"/>
                    </a:solidFill>
                  </a:rPr>
                  <a:t>NOX</a:t>
                </a:r>
                <a:r>
                  <a:rPr lang="en-US" sz="1600" dirty="0"/>
                  <a:t> nitric oxides concentration (parts per 10 million)</a:t>
                </a:r>
              </a:p>
              <a:p>
                <a:pPr fontAlgn="base"/>
                <a:endParaRPr lang="en-US" sz="1600" dirty="0"/>
              </a:p>
              <a:p>
                <a:pPr marL="285750" indent="-285750" fontAlgn="base">
                  <a:buFont typeface="Arial" panose="020B0604020202020204" pitchFamily="34" charset="0"/>
                  <a:buChar char="•"/>
                </a:pPr>
                <a:endParaRPr lang="en-US" sz="1600" dirty="0"/>
              </a:p>
            </p:txBody>
          </p:sp>
          <p:pic>
            <p:nvPicPr>
              <p:cNvPr id="6" name="Graphic 5" descr="Marker with solid fill">
                <a:extLst>
                  <a:ext uri="{FF2B5EF4-FFF2-40B4-BE49-F238E27FC236}">
                    <a16:creationId xmlns:a16="http://schemas.microsoft.com/office/drawing/2014/main" id="{E2B7170A-9055-8103-8566-C5436CC25A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5786" y="1690688"/>
                <a:ext cx="914400" cy="914400"/>
              </a:xfrm>
              <a:prstGeom prst="rect">
                <a:avLst/>
              </a:prstGeom>
            </p:spPr>
          </p:pic>
          <p:pic>
            <p:nvPicPr>
              <p:cNvPr id="16" name="Graphic 15" descr="Airplane with solid fill">
                <a:extLst>
                  <a:ext uri="{FF2B5EF4-FFF2-40B4-BE49-F238E27FC236}">
                    <a16:creationId xmlns:a16="http://schemas.microsoft.com/office/drawing/2014/main" id="{F3960702-7E31-D6DD-371A-D44DBB55DDF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00990" y="3671142"/>
                <a:ext cx="863991" cy="863991"/>
              </a:xfrm>
              <a:prstGeom prst="rect">
                <a:avLst/>
              </a:prstGeom>
            </p:spPr>
          </p:pic>
          <p:pic>
            <p:nvPicPr>
              <p:cNvPr id="18" name="Graphic 17" descr="Hill scene with solid fill">
                <a:extLst>
                  <a:ext uri="{FF2B5EF4-FFF2-40B4-BE49-F238E27FC236}">
                    <a16:creationId xmlns:a16="http://schemas.microsoft.com/office/drawing/2014/main" id="{7D12339A-85F4-0DD5-1A47-CE89104FB31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59092" y="5402482"/>
                <a:ext cx="765445" cy="765445"/>
              </a:xfrm>
              <a:prstGeom prst="rect">
                <a:avLst/>
              </a:prstGeom>
            </p:spPr>
          </p:pic>
        </p:grpSp>
      </p:grpSp>
      <p:sp>
        <p:nvSpPr>
          <p:cNvPr id="11" name="Title 1">
            <a:extLst>
              <a:ext uri="{FF2B5EF4-FFF2-40B4-BE49-F238E27FC236}">
                <a16:creationId xmlns:a16="http://schemas.microsoft.com/office/drawing/2014/main" id="{8E96D283-E05A-590A-1F1D-5DAA59F1144A}"/>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latin typeface="Century Gothic" panose="020B0502020202020204" pitchFamily="34" charset="0"/>
              </a:rPr>
              <a:t>Data Summary </a:t>
            </a:r>
            <a:r>
              <a:rPr lang="en-US" sz="1100" dirty="0">
                <a:solidFill>
                  <a:schemeClr val="bg2"/>
                </a:solidFill>
                <a:latin typeface="Century Gothic" panose="020B0502020202020204" pitchFamily="34" charset="0"/>
              </a:rPr>
              <a:t>/Visualization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p:spTree>
    <p:extLst>
      <p:ext uri="{BB962C8B-B14F-4D97-AF65-F5344CB8AC3E}">
        <p14:creationId xmlns:p14="http://schemas.microsoft.com/office/powerpoint/2010/main" val="1249070227"/>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Vertical)">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5BB52-3976-3DDD-F0AA-EB6D3F6C3CBD}"/>
              </a:ext>
            </a:extLst>
          </p:cNvPr>
          <p:cNvSpPr>
            <a:spLocks noGrp="1"/>
          </p:cNvSpPr>
          <p:nvPr>
            <p:ph type="title"/>
          </p:nvPr>
        </p:nvSpPr>
        <p:spPr/>
        <p:txBody>
          <a:bodyPr>
            <a:normAutofit fontScale="90000"/>
          </a:bodyPr>
          <a:lstStyle/>
          <a:p>
            <a:pPr algn="ctr"/>
            <a:r>
              <a:rPr lang="en-US" sz="4900" dirty="0">
                <a:latin typeface="Century Gothic" panose="020B0502020202020204" pitchFamily="34" charset="0"/>
              </a:rPr>
              <a:t>DATA</a:t>
            </a:r>
            <a:r>
              <a:rPr lang="en-US" dirty="0"/>
              <a:t> </a:t>
            </a:r>
            <a:br>
              <a:rPr lang="en-US" dirty="0"/>
            </a:br>
            <a:r>
              <a:rPr lang="en-US" dirty="0">
                <a:solidFill>
                  <a:schemeClr val="bg2">
                    <a:lumMod val="90000"/>
                  </a:schemeClr>
                </a:solidFill>
              </a:rPr>
              <a:t>(1 dependent variable)</a:t>
            </a:r>
            <a:endParaRPr lang="en-US" sz="4900" dirty="0">
              <a:solidFill>
                <a:schemeClr val="bg2">
                  <a:lumMod val="90000"/>
                </a:schemeClr>
              </a:solidFill>
              <a:latin typeface="Century Gothic" panose="020B0502020202020204" pitchFamily="34" charset="0"/>
            </a:endParaRPr>
          </a:p>
        </p:txBody>
      </p:sp>
      <p:grpSp>
        <p:nvGrpSpPr>
          <p:cNvPr id="24" name="Group 23">
            <a:extLst>
              <a:ext uri="{FF2B5EF4-FFF2-40B4-BE49-F238E27FC236}">
                <a16:creationId xmlns:a16="http://schemas.microsoft.com/office/drawing/2014/main" id="{C07F6440-41EA-67FF-6F54-7603A657EE6E}"/>
              </a:ext>
            </a:extLst>
          </p:cNvPr>
          <p:cNvGrpSpPr/>
          <p:nvPr/>
        </p:nvGrpSpPr>
        <p:grpSpPr>
          <a:xfrm>
            <a:off x="2421724" y="1561207"/>
            <a:ext cx="9151319" cy="863991"/>
            <a:chOff x="3676815" y="1788257"/>
            <a:chExt cx="9151319" cy="863991"/>
          </a:xfrm>
        </p:grpSpPr>
        <p:pic>
          <p:nvPicPr>
            <p:cNvPr id="21" name="Graphic 20" descr="House">
              <a:extLst>
                <a:ext uri="{FF2B5EF4-FFF2-40B4-BE49-F238E27FC236}">
                  <a16:creationId xmlns:a16="http://schemas.microsoft.com/office/drawing/2014/main" id="{A4EB5332-7B3C-96F7-E428-4E2BBC4A468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76815" y="1788257"/>
              <a:ext cx="863991" cy="863991"/>
            </a:xfrm>
            <a:prstGeom prst="rect">
              <a:avLst/>
            </a:prstGeom>
          </p:spPr>
        </p:pic>
        <p:sp>
          <p:nvSpPr>
            <p:cNvPr id="23" name="TextBox 22">
              <a:extLst>
                <a:ext uri="{FF2B5EF4-FFF2-40B4-BE49-F238E27FC236}">
                  <a16:creationId xmlns:a16="http://schemas.microsoft.com/office/drawing/2014/main" id="{22310A47-BAB4-337A-C219-F898CF3D0036}"/>
                </a:ext>
              </a:extLst>
            </p:cNvPr>
            <p:cNvSpPr txBox="1"/>
            <p:nvPr/>
          </p:nvSpPr>
          <p:spPr>
            <a:xfrm>
              <a:off x="4694400" y="1928745"/>
              <a:ext cx="8133734" cy="646331"/>
            </a:xfrm>
            <a:prstGeom prst="rect">
              <a:avLst/>
            </a:prstGeom>
            <a:noFill/>
          </p:spPr>
          <p:txBody>
            <a:bodyPr wrap="square">
              <a:spAutoFit/>
            </a:bodyPr>
            <a:lstStyle/>
            <a:p>
              <a:pPr fontAlgn="base"/>
              <a:r>
                <a:rPr lang="en-US" sz="1800" b="1" dirty="0">
                  <a:latin typeface="Graphik"/>
                </a:rPr>
                <a:t>Property Value </a:t>
              </a:r>
              <a:endParaRPr lang="en-US" sz="1800" dirty="0"/>
            </a:p>
            <a:p>
              <a:pPr fontAlgn="base"/>
              <a:r>
                <a:rPr lang="en-US" sz="1800" b="1" dirty="0">
                  <a:solidFill>
                    <a:srgbClr val="C00000"/>
                  </a:solidFill>
                </a:rPr>
                <a:t>MEDV</a:t>
              </a:r>
              <a:r>
                <a:rPr lang="en-US" sz="1800" dirty="0"/>
                <a:t> Median value of owner-occupied homes in $1000’s</a:t>
              </a:r>
            </a:p>
          </p:txBody>
        </p:sp>
      </p:grpSp>
      <p:grpSp>
        <p:nvGrpSpPr>
          <p:cNvPr id="30" name="Group 29">
            <a:extLst>
              <a:ext uri="{FF2B5EF4-FFF2-40B4-BE49-F238E27FC236}">
                <a16:creationId xmlns:a16="http://schemas.microsoft.com/office/drawing/2014/main" id="{3DFF64AD-D042-D6A3-49E9-973637A9ACC0}"/>
              </a:ext>
            </a:extLst>
          </p:cNvPr>
          <p:cNvGrpSpPr/>
          <p:nvPr/>
        </p:nvGrpSpPr>
        <p:grpSpPr>
          <a:xfrm>
            <a:off x="2421724" y="2723065"/>
            <a:ext cx="7038975" cy="3419475"/>
            <a:chOff x="2421724" y="2744799"/>
            <a:chExt cx="7038975" cy="3419475"/>
          </a:xfrm>
        </p:grpSpPr>
        <p:pic>
          <p:nvPicPr>
            <p:cNvPr id="28" name="Picture 27">
              <a:extLst>
                <a:ext uri="{FF2B5EF4-FFF2-40B4-BE49-F238E27FC236}">
                  <a16:creationId xmlns:a16="http://schemas.microsoft.com/office/drawing/2014/main" id="{A792EFDD-AC38-2DF4-0E95-C2939F098802}"/>
                </a:ext>
              </a:extLst>
            </p:cNvPr>
            <p:cNvPicPr>
              <a:picLocks noChangeAspect="1"/>
            </p:cNvPicPr>
            <p:nvPr/>
          </p:nvPicPr>
          <p:blipFill>
            <a:blip r:embed="rId4">
              <a:duotone>
                <a:schemeClr val="bg2">
                  <a:shade val="45000"/>
                  <a:satMod val="135000"/>
                </a:schemeClr>
                <a:prstClr val="white"/>
              </a:duotone>
            </a:blip>
            <a:stretch>
              <a:fillRect/>
            </a:stretch>
          </p:blipFill>
          <p:spPr>
            <a:xfrm>
              <a:off x="2421724" y="2744799"/>
              <a:ext cx="7038975" cy="3419475"/>
            </a:xfrm>
            <a:prstGeom prst="rect">
              <a:avLst/>
            </a:prstGeom>
          </p:spPr>
        </p:pic>
        <p:sp>
          <p:nvSpPr>
            <p:cNvPr id="29" name="Rectangle 28">
              <a:extLst>
                <a:ext uri="{FF2B5EF4-FFF2-40B4-BE49-F238E27FC236}">
                  <a16:creationId xmlns:a16="http://schemas.microsoft.com/office/drawing/2014/main" id="{69178B17-9550-F4F3-E46B-1FB42843FE92}"/>
                </a:ext>
              </a:extLst>
            </p:cNvPr>
            <p:cNvSpPr/>
            <p:nvPr/>
          </p:nvSpPr>
          <p:spPr>
            <a:xfrm>
              <a:off x="6666271" y="4793226"/>
              <a:ext cx="2610464" cy="490718"/>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1">
            <a:extLst>
              <a:ext uri="{FF2B5EF4-FFF2-40B4-BE49-F238E27FC236}">
                <a16:creationId xmlns:a16="http://schemas.microsoft.com/office/drawing/2014/main" id="{8E3416AF-DDD9-5345-DAAC-FA4308592055}"/>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latin typeface="Century Gothic" panose="020B0502020202020204" pitchFamily="34" charset="0"/>
              </a:rPr>
              <a:t>Data Summary </a:t>
            </a:r>
            <a:r>
              <a:rPr lang="en-US" sz="1100" dirty="0">
                <a:solidFill>
                  <a:schemeClr val="bg2"/>
                </a:solidFill>
                <a:latin typeface="Century Gothic" panose="020B0502020202020204" pitchFamily="34" charset="0"/>
              </a:rPr>
              <a:t>/Visualization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mc:AlternateContent xmlns:mc="http://schemas.openxmlformats.org/markup-compatibility/2006">
        <mc:Choice xmlns:am3d="http://schemas.microsoft.com/office/drawing/2017/model3d" Requires="am3d">
          <p:graphicFrame>
            <p:nvGraphicFramePr>
              <p:cNvPr id="4" name="3D Model 3" descr="Home">
                <a:extLst>
                  <a:ext uri="{FF2B5EF4-FFF2-40B4-BE49-F238E27FC236}">
                    <a16:creationId xmlns:a16="http://schemas.microsoft.com/office/drawing/2014/main" id="{3BF30B3C-5AB4-B59C-77E4-793818490001}"/>
                  </a:ext>
                </a:extLst>
              </p:cNvPr>
              <p:cNvGraphicFramePr>
                <a:graphicFrameLocks noChangeAspect="1"/>
              </p:cNvGraphicFramePr>
              <p:nvPr>
                <p:extLst>
                  <p:ext uri="{D42A27DB-BD31-4B8C-83A1-F6EECF244321}">
                    <p14:modId xmlns:p14="http://schemas.microsoft.com/office/powerpoint/2010/main" val="3155134358"/>
                  </p:ext>
                </p:extLst>
              </p:nvPr>
            </p:nvGraphicFramePr>
            <p:xfrm>
              <a:off x="57282" y="5549880"/>
              <a:ext cx="1341010" cy="1341011"/>
            </p:xfrm>
            <a:graphic>
              <a:graphicData uri="http://schemas.microsoft.com/office/drawing/2017/model3d">
                <am3d:model3d r:embed="rId5">
                  <am3d:spPr>
                    <a:xfrm>
                      <a:off x="0" y="0"/>
                      <a:ext cx="1341010" cy="1341011"/>
                    </a:xfrm>
                    <a:prstGeom prst="rect">
                      <a:avLst/>
                    </a:prstGeom>
                  </am3d:spPr>
                  <am3d:camera>
                    <am3d:pos x="0" y="0" z="68201477"/>
                    <am3d:up dx="0" dy="36000000" dz="0"/>
                    <am3d:lookAt x="0" y="0" z="0"/>
                    <am3d:perspective fov="2700000"/>
                  </am3d:camera>
                  <am3d:trans>
                    <am3d:meterPerModelUnit n="1226063" d="1000000"/>
                    <am3d:preTrans dx="0" dy="-13384882" dz="-5003200"/>
                    <am3d:scale>
                      <am3d:sx n="1000000" d="1000000"/>
                      <am3d:sy n="1000000" d="1000000"/>
                      <am3d:sz n="1000000" d="1000000"/>
                    </am3d:scale>
                    <am3d:rot ax="994235" ay="2720848" az="717078"/>
                    <am3d:postTrans dx="0" dy="0" dz="0"/>
                  </am3d:trans>
                  <am3d:raster rName="Office3DRenderer" rVer="16.0.8326">
                    <am3d:blip r:embed="rId6"/>
                  </am3d:raster>
                  <am3d:objViewport viewportSz="17024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Home">
                <a:extLst>
                  <a:ext uri="{FF2B5EF4-FFF2-40B4-BE49-F238E27FC236}">
                    <a16:creationId xmlns:a16="http://schemas.microsoft.com/office/drawing/2014/main" id="{3BF30B3C-5AB4-B59C-77E4-793818490001}"/>
                  </a:ext>
                </a:extLst>
              </p:cNvPr>
              <p:cNvPicPr>
                <a:picLocks noGrp="1" noRot="1" noChangeAspect="1" noMove="1" noResize="1" noEditPoints="1" noAdjustHandles="1" noChangeArrowheads="1" noChangeShapeType="1" noCrop="1"/>
              </p:cNvPicPr>
              <p:nvPr/>
            </p:nvPicPr>
            <p:blipFill>
              <a:blip r:embed="rId6"/>
              <a:stretch>
                <a:fillRect/>
              </a:stretch>
            </p:blipFill>
            <p:spPr>
              <a:xfrm>
                <a:off x="57282" y="5549880"/>
                <a:ext cx="1341010" cy="1341011"/>
              </a:xfrm>
              <a:prstGeom prst="rect">
                <a:avLst/>
              </a:prstGeom>
            </p:spPr>
          </p:pic>
        </mc:Fallback>
      </mc:AlternateContent>
    </p:spTree>
    <p:extLst>
      <p:ext uri="{BB962C8B-B14F-4D97-AF65-F5344CB8AC3E}">
        <p14:creationId xmlns:p14="http://schemas.microsoft.com/office/powerpoint/2010/main" val="137835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39" presetClass="emph" presetSubtype="2" fill="hold" nodeType="withEffect">
                                  <p:stCondLst>
                                    <p:cond delay="0"/>
                                  </p:stCondLst>
                                  <p:childTnLst>
                                    <p:anim calcmode="lin" valueType="num">
                                      <p:cBhvr additive="sum">
                                        <p:cTn id="21" dur="2000" fill="hold"/>
                                        <p:tgtEl>
                                          <p:spTgt spid="4"/>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2" dur="2000" fill="hold"/>
                                        <p:tgtEl>
                                          <p:spTgt spid="4"/>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3" dur="2000" fill="hold"/>
                                        <p:tgtEl>
                                          <p:spTgt spid="4"/>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4" dur="2000" fill="hold"/>
                                        <p:tgtEl>
                                          <p:spTgt spid="4"/>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5" dur="2000" fill="hold"/>
                                        <p:tgtEl>
                                          <p:spTgt spid="4"/>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5BB52-3976-3DDD-F0AA-EB6D3F6C3CBD}"/>
              </a:ext>
            </a:extLst>
          </p:cNvPr>
          <p:cNvSpPr>
            <a:spLocks noGrp="1"/>
          </p:cNvSpPr>
          <p:nvPr>
            <p:ph type="title"/>
          </p:nvPr>
        </p:nvSpPr>
        <p:spPr/>
        <p:txBody>
          <a:bodyPr>
            <a:normAutofit fontScale="90000"/>
          </a:bodyPr>
          <a:lstStyle/>
          <a:p>
            <a:pPr algn="ctr"/>
            <a:r>
              <a:rPr lang="en-US" sz="4900">
                <a:latin typeface="Century Gothic"/>
              </a:rPr>
              <a:t>DATA</a:t>
            </a:r>
            <a:r>
              <a:rPr lang="en-US"/>
              <a:t> </a:t>
            </a:r>
            <a:br>
              <a:rPr lang="en-US"/>
            </a:br>
            <a:r>
              <a:rPr lang="en-US">
                <a:solidFill>
                  <a:schemeClr val="bg2">
                    <a:lumMod val="90000"/>
                  </a:schemeClr>
                </a:solidFill>
              </a:rPr>
              <a:t>(5 independent variables)</a:t>
            </a:r>
            <a:endParaRPr lang="en-US" sz="4900">
              <a:solidFill>
                <a:schemeClr val="bg2">
                  <a:lumMod val="90000"/>
                </a:schemeClr>
              </a:solidFill>
              <a:latin typeface="Century Gothic" panose="020B0502020202020204" pitchFamily="34" charset="0"/>
            </a:endParaRPr>
          </a:p>
        </p:txBody>
      </p:sp>
      <p:sp>
        <p:nvSpPr>
          <p:cNvPr id="4" name="TextBox 3">
            <a:extLst>
              <a:ext uri="{FF2B5EF4-FFF2-40B4-BE49-F238E27FC236}">
                <a16:creationId xmlns:a16="http://schemas.microsoft.com/office/drawing/2014/main" id="{22675B61-63B5-0F77-0EBC-1F3E0E5DC91C}"/>
              </a:ext>
            </a:extLst>
          </p:cNvPr>
          <p:cNvSpPr txBox="1"/>
          <p:nvPr/>
        </p:nvSpPr>
        <p:spPr>
          <a:xfrm>
            <a:off x="3515105" y="1690688"/>
            <a:ext cx="3812346" cy="1077218"/>
          </a:xfrm>
          <a:prstGeom prst="rect">
            <a:avLst/>
          </a:prstGeom>
          <a:noFill/>
        </p:spPr>
        <p:txBody>
          <a:bodyPr wrap="square" rtlCol="0">
            <a:spAutoFit/>
          </a:bodyPr>
          <a:lstStyle/>
          <a:p>
            <a:pPr fontAlgn="base"/>
            <a:endParaRPr lang="en-US" sz="1600"/>
          </a:p>
          <a:p>
            <a:pPr fontAlgn="base"/>
            <a:endParaRPr lang="en-US" sz="1600"/>
          </a:p>
          <a:p>
            <a:pPr fontAlgn="base"/>
            <a:endParaRPr lang="en-US" sz="1600"/>
          </a:p>
          <a:p>
            <a:pPr fontAlgn="base"/>
            <a:endParaRPr lang="en-US" sz="1600"/>
          </a:p>
        </p:txBody>
      </p:sp>
      <p:grpSp>
        <p:nvGrpSpPr>
          <p:cNvPr id="11" name="Group 10">
            <a:extLst>
              <a:ext uri="{FF2B5EF4-FFF2-40B4-BE49-F238E27FC236}">
                <a16:creationId xmlns:a16="http://schemas.microsoft.com/office/drawing/2014/main" id="{F408A9D9-4D62-EBD7-2364-AAA45D8687CC}"/>
              </a:ext>
            </a:extLst>
          </p:cNvPr>
          <p:cNvGrpSpPr/>
          <p:nvPr/>
        </p:nvGrpSpPr>
        <p:grpSpPr>
          <a:xfrm>
            <a:off x="4460417" y="2055813"/>
            <a:ext cx="4741256" cy="5509200"/>
            <a:chOff x="4060331" y="1767645"/>
            <a:chExt cx="4741256" cy="5509200"/>
          </a:xfrm>
        </p:grpSpPr>
        <p:pic>
          <p:nvPicPr>
            <p:cNvPr id="8" name="Graphic 7" descr="Harvey Balls 70% with solid fill">
              <a:extLst>
                <a:ext uri="{FF2B5EF4-FFF2-40B4-BE49-F238E27FC236}">
                  <a16:creationId xmlns:a16="http://schemas.microsoft.com/office/drawing/2014/main" id="{1DC31C9A-9DD1-40D0-3A85-796A301E26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0220" y="4038830"/>
              <a:ext cx="551318" cy="551318"/>
            </a:xfrm>
            <a:prstGeom prst="rect">
              <a:avLst/>
            </a:prstGeom>
          </p:spPr>
        </p:pic>
        <p:pic>
          <p:nvPicPr>
            <p:cNvPr id="9" name="Graphic 8" descr="Dollar">
              <a:extLst>
                <a:ext uri="{FF2B5EF4-FFF2-40B4-BE49-F238E27FC236}">
                  <a16:creationId xmlns:a16="http://schemas.microsoft.com/office/drawing/2014/main" id="{DF12B026-1A72-9107-E933-07C13B76A0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60066" y="5235152"/>
              <a:ext cx="521472" cy="521472"/>
            </a:xfrm>
            <a:prstGeom prst="rect">
              <a:avLst/>
            </a:prstGeom>
          </p:spPr>
        </p:pic>
        <p:sp>
          <p:nvSpPr>
            <p:cNvPr id="3" name="TextBox 2">
              <a:extLst>
                <a:ext uri="{FF2B5EF4-FFF2-40B4-BE49-F238E27FC236}">
                  <a16:creationId xmlns:a16="http://schemas.microsoft.com/office/drawing/2014/main" id="{0408CF35-A4DC-3D6E-D9B8-73044CE84DCF}"/>
                </a:ext>
              </a:extLst>
            </p:cNvPr>
            <p:cNvSpPr txBox="1"/>
            <p:nvPr/>
          </p:nvSpPr>
          <p:spPr>
            <a:xfrm>
              <a:off x="4886177" y="1767645"/>
              <a:ext cx="3915410" cy="5509200"/>
            </a:xfrm>
            <a:prstGeom prst="rect">
              <a:avLst/>
            </a:prstGeom>
            <a:noFill/>
          </p:spPr>
          <p:txBody>
            <a:bodyPr wrap="square" lIns="91440" tIns="45720" rIns="91440" bIns="45720" rtlCol="0" anchor="t">
              <a:spAutoFit/>
            </a:bodyPr>
            <a:lstStyle/>
            <a:p>
              <a:pPr fontAlgn="base"/>
              <a:r>
                <a:rPr lang="en-US" sz="1600" b="1" u="sng" dirty="0">
                  <a:latin typeface="Graphik"/>
                </a:rPr>
                <a:t>Location</a:t>
              </a:r>
            </a:p>
            <a:p>
              <a:pPr fontAlgn="base"/>
              <a:r>
                <a:rPr lang="en-US" sz="1600" b="1" dirty="0">
                  <a:solidFill>
                    <a:srgbClr val="C00000"/>
                  </a:solidFill>
                </a:rPr>
                <a:t>CRIM</a:t>
              </a:r>
              <a:r>
                <a:rPr lang="en-US" sz="1600" dirty="0"/>
                <a:t> per capita crime rate by town</a:t>
              </a:r>
              <a:endParaRPr lang="en-US" sz="1600" dirty="0">
                <a:cs typeface="Calibri"/>
              </a:endParaRPr>
            </a:p>
            <a:p>
              <a:pPr marL="285750" indent="-285750" fontAlgn="base">
                <a:buFont typeface="Arial" panose="020B0604020202020204" pitchFamily="34" charset="0"/>
                <a:buChar char="•"/>
              </a:pPr>
              <a:endParaRPr lang="en-US" sz="1600" dirty="0"/>
            </a:p>
            <a:p>
              <a:pPr fontAlgn="base"/>
              <a:r>
                <a:rPr lang="en-US" sz="1600" b="1" u="sng" dirty="0"/>
                <a:t>Accessibility</a:t>
              </a:r>
              <a:r>
                <a:rPr lang="en-US" sz="1600" dirty="0"/>
                <a:t> </a:t>
              </a:r>
            </a:p>
            <a:p>
              <a:pPr fontAlgn="base"/>
              <a:r>
                <a:rPr lang="en-US" sz="1600" b="1" dirty="0">
                  <a:solidFill>
                    <a:srgbClr val="C00000"/>
                  </a:solidFill>
                </a:rPr>
                <a:t>DIS</a:t>
              </a:r>
              <a:r>
                <a:rPr lang="en-US" sz="1600" dirty="0"/>
                <a:t> weighted distances to five Boston employment centers</a:t>
              </a:r>
              <a:endParaRPr lang="en-US" sz="1600" dirty="0">
                <a:cs typeface="Calibri"/>
              </a:endParaRPr>
            </a:p>
            <a:p>
              <a:pPr fontAlgn="base"/>
              <a:r>
                <a:rPr lang="en-US" sz="1600" b="1" dirty="0">
                  <a:solidFill>
                    <a:srgbClr val="C00000"/>
                  </a:solidFill>
                </a:rPr>
                <a:t>RAD</a:t>
              </a:r>
              <a:r>
                <a:rPr lang="en-US" sz="1600" dirty="0"/>
                <a:t> index of accessibility to radial highways</a:t>
              </a:r>
              <a:endParaRPr lang="en-US" sz="1600" dirty="0">
                <a:cs typeface="Calibri"/>
              </a:endParaRPr>
            </a:p>
            <a:p>
              <a:pPr fontAlgn="base"/>
              <a:endParaRPr lang="en-US" sz="1600" dirty="0"/>
            </a:p>
            <a:p>
              <a:pPr fontAlgn="base"/>
              <a:endParaRPr lang="en-US" sz="1600" b="1" u="sng" dirty="0">
                <a:latin typeface="Graphik"/>
              </a:endParaRPr>
            </a:p>
            <a:p>
              <a:pPr fontAlgn="base"/>
              <a:r>
                <a:rPr lang="en-US" sz="1600" b="1" u="sng" dirty="0">
                  <a:latin typeface="Graphik"/>
                </a:rPr>
                <a:t>Area of Land </a:t>
              </a:r>
            </a:p>
            <a:p>
              <a:pPr fontAlgn="base"/>
              <a:r>
                <a:rPr lang="en-US" sz="1600" b="1" dirty="0">
                  <a:solidFill>
                    <a:srgbClr val="C00000"/>
                  </a:solidFill>
                </a:rPr>
                <a:t>INDUS</a:t>
              </a:r>
              <a:r>
                <a:rPr lang="en-US" sz="1600" dirty="0"/>
                <a:t> proportion of non-retail business acres per town</a:t>
              </a:r>
              <a:endParaRPr lang="en-US" sz="1600" dirty="0">
                <a:cs typeface="Calibri"/>
              </a:endParaRPr>
            </a:p>
            <a:p>
              <a:pPr fontAlgn="base"/>
              <a:endParaRPr lang="en-US" sz="1600" dirty="0"/>
            </a:p>
            <a:p>
              <a:endParaRPr lang="en-US" sz="1600" dirty="0"/>
            </a:p>
            <a:p>
              <a:pPr fontAlgn="base"/>
              <a:r>
                <a:rPr lang="en-US" sz="1600" b="1" u="sng" dirty="0"/>
                <a:t>Economy</a:t>
              </a:r>
              <a:r>
                <a:rPr lang="en-US" sz="1600" dirty="0"/>
                <a:t> </a:t>
              </a:r>
              <a:endParaRPr lang="en-US" sz="1600" dirty="0">
                <a:cs typeface="Calibri"/>
              </a:endParaRPr>
            </a:p>
            <a:p>
              <a:pPr fontAlgn="base"/>
              <a:r>
                <a:rPr lang="en-US" sz="1600" b="1" dirty="0">
                  <a:solidFill>
                    <a:srgbClr val="C00000"/>
                  </a:solidFill>
                </a:rPr>
                <a:t>TAX </a:t>
              </a:r>
              <a:r>
                <a:rPr lang="en-US" sz="1600" dirty="0"/>
                <a:t>full-value property-tax rate per $10,000</a:t>
              </a:r>
              <a:endParaRPr lang="en-US" sz="1600" dirty="0">
                <a:cs typeface="Calibri"/>
              </a:endParaRPr>
            </a:p>
            <a:p>
              <a:pPr fontAlgn="base"/>
              <a:endParaRPr lang="en-US" sz="1600" dirty="0"/>
            </a:p>
            <a:p>
              <a:pPr fontAlgn="base"/>
              <a:endParaRPr lang="en-US" sz="1600" dirty="0"/>
            </a:p>
            <a:p>
              <a:pPr fontAlgn="base"/>
              <a:endParaRPr lang="en-US" sz="1600" dirty="0"/>
            </a:p>
            <a:p>
              <a:pPr fontAlgn="base"/>
              <a:endParaRPr lang="en-US" sz="1600" dirty="0"/>
            </a:p>
            <a:p>
              <a:pPr fontAlgn="base"/>
              <a:endParaRPr lang="en-US" sz="1600" dirty="0"/>
            </a:p>
            <a:p>
              <a:pPr marL="285750" indent="-285750" fontAlgn="base">
                <a:buFont typeface="Arial" panose="020B0604020202020204" pitchFamily="34" charset="0"/>
                <a:buChar char="•"/>
              </a:pPr>
              <a:endParaRPr lang="en-US" sz="1600" dirty="0"/>
            </a:p>
          </p:txBody>
        </p:sp>
        <p:pic>
          <p:nvPicPr>
            <p:cNvPr id="6" name="Graphic 5" descr="Marker with solid fill">
              <a:extLst>
                <a:ext uri="{FF2B5EF4-FFF2-40B4-BE49-F238E27FC236}">
                  <a16:creationId xmlns:a16="http://schemas.microsoft.com/office/drawing/2014/main" id="{E2B7170A-9055-8103-8566-C5436CC25A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60331" y="1869832"/>
              <a:ext cx="654988" cy="654988"/>
            </a:xfrm>
            <a:prstGeom prst="rect">
              <a:avLst/>
            </a:prstGeom>
          </p:spPr>
        </p:pic>
        <p:pic>
          <p:nvPicPr>
            <p:cNvPr id="16" name="Graphic 15" descr="Airplane with solid fill">
              <a:extLst>
                <a:ext uri="{FF2B5EF4-FFF2-40B4-BE49-F238E27FC236}">
                  <a16:creationId xmlns:a16="http://schemas.microsoft.com/office/drawing/2014/main" id="{F3960702-7E31-D6DD-371A-D44DBB55DDF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96439" y="2947050"/>
              <a:ext cx="618880" cy="618880"/>
            </a:xfrm>
            <a:prstGeom prst="rect">
              <a:avLst/>
            </a:prstGeom>
          </p:spPr>
        </p:pic>
      </p:grpSp>
      <p:sp>
        <p:nvSpPr>
          <p:cNvPr id="12" name="Title 1">
            <a:extLst>
              <a:ext uri="{FF2B5EF4-FFF2-40B4-BE49-F238E27FC236}">
                <a16:creationId xmlns:a16="http://schemas.microsoft.com/office/drawing/2014/main" id="{FB45ADC9-09BC-D924-90B0-1D8F11BE2037}"/>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dirty="0">
                <a:solidFill>
                  <a:schemeClr val="bg2"/>
                </a:solidFill>
                <a:latin typeface="Century Gothic" panose="020B0502020202020204" pitchFamily="34" charset="0"/>
              </a:rPr>
              <a:t>Introduction</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a:t>
            </a:r>
            <a:r>
              <a:rPr lang="en-US" sz="1100" dirty="0">
                <a:latin typeface="Century Gothic" panose="020B0502020202020204" pitchFamily="34" charset="0"/>
              </a:rPr>
              <a:t> </a:t>
            </a:r>
            <a:r>
              <a:rPr lang="en-US" sz="1100" dirty="0">
                <a:solidFill>
                  <a:schemeClr val="bg2"/>
                </a:solidFill>
                <a:latin typeface="Century Gothic" panose="020B0502020202020204" pitchFamily="34" charset="0"/>
              </a:rPr>
              <a:t>Motivation /Theory and Hypothesis / </a:t>
            </a:r>
            <a:r>
              <a:rPr lang="en-US" sz="1100" dirty="0">
                <a:latin typeface="Century Gothic" panose="020B0502020202020204" pitchFamily="34" charset="0"/>
              </a:rPr>
              <a:t>Data Summary </a:t>
            </a:r>
            <a:r>
              <a:rPr lang="en-US" sz="1100" dirty="0">
                <a:solidFill>
                  <a:schemeClr val="bg2"/>
                </a:solidFill>
                <a:latin typeface="Century Gothic" panose="020B0502020202020204" pitchFamily="34" charset="0"/>
              </a:rPr>
              <a:t>/Visualization</a:t>
            </a:r>
          </a:p>
          <a:p>
            <a:r>
              <a:rPr lang="en-US" sz="1100" dirty="0">
                <a:solidFill>
                  <a:schemeClr val="bg2"/>
                </a:solidFill>
                <a:latin typeface="Century Gothic" panose="020B0502020202020204" pitchFamily="34" charset="0"/>
              </a:rPr>
              <a:t> /Limitations of Data /Various Attempted Models /Interpretation /Conclusion /Possible Alternatives  </a:t>
            </a:r>
          </a:p>
          <a:p>
            <a:pPr algn="ctr"/>
            <a:r>
              <a:rPr lang="en-US" sz="1800" dirty="0">
                <a:solidFill>
                  <a:schemeClr val="bg2"/>
                </a:solidFill>
              </a:rPr>
              <a:t> </a:t>
            </a:r>
          </a:p>
          <a:p>
            <a:pPr algn="ctr"/>
            <a:endParaRPr lang="en-US" sz="1800" dirty="0"/>
          </a:p>
        </p:txBody>
      </p:sp>
      <mc:AlternateContent xmlns:mc="http://schemas.openxmlformats.org/markup-compatibility/2006">
        <mc:Choice xmlns:am3d="http://schemas.microsoft.com/office/drawing/2017/model3d" Requires="am3d">
          <p:graphicFrame>
            <p:nvGraphicFramePr>
              <p:cNvPr id="5" name="3D Model 4" descr="Home">
                <a:extLst>
                  <a:ext uri="{FF2B5EF4-FFF2-40B4-BE49-F238E27FC236}">
                    <a16:creationId xmlns:a16="http://schemas.microsoft.com/office/drawing/2014/main" id="{F1E4636D-9917-8956-339F-9D8AB1F8808B}"/>
                  </a:ext>
                </a:extLst>
              </p:cNvPr>
              <p:cNvGraphicFramePr>
                <a:graphicFrameLocks noChangeAspect="1"/>
              </p:cNvGraphicFramePr>
              <p:nvPr>
                <p:extLst>
                  <p:ext uri="{D42A27DB-BD31-4B8C-83A1-F6EECF244321}">
                    <p14:modId xmlns:p14="http://schemas.microsoft.com/office/powerpoint/2010/main" val="500336422"/>
                  </p:ext>
                </p:extLst>
              </p:nvPr>
            </p:nvGraphicFramePr>
            <p:xfrm>
              <a:off x="-331428" y="3488491"/>
              <a:ext cx="3575074" cy="4107532"/>
            </p:xfrm>
            <a:graphic>
              <a:graphicData uri="http://schemas.microsoft.com/office/drawing/2017/model3d">
                <am3d:model3d r:embed="rId10">
                  <am3d:spPr>
                    <a:xfrm>
                      <a:off x="0" y="0"/>
                      <a:ext cx="3575074" cy="4107532"/>
                    </a:xfrm>
                    <a:prstGeom prst="rect">
                      <a:avLst/>
                    </a:prstGeom>
                  </am3d:spPr>
                  <am3d:camera>
                    <am3d:pos x="0" y="0" z="68201477"/>
                    <am3d:up dx="0" dy="36000000" dz="0"/>
                    <am3d:lookAt x="0" y="0" z="0"/>
                    <am3d:perspective fov="2700000"/>
                  </am3d:camera>
                  <am3d:trans>
                    <am3d:meterPerModelUnit n="1226063" d="1000000"/>
                    <am3d:preTrans dx="0" dy="-13384882" dz="-5003200"/>
                    <am3d:scale>
                      <am3d:sx n="1000000" d="1000000"/>
                      <am3d:sy n="1000000" d="1000000"/>
                      <am3d:sz n="1000000" d="1000000"/>
                    </am3d:scale>
                    <am3d:rot ax="1852454" ay="-2019406" az="-1099989"/>
                    <am3d:postTrans dx="0" dy="0" dz="0"/>
                  </am3d:trans>
                  <am3d:raster rName="Office3DRenderer" rVer="16.0.8326">
                    <am3d:blip r:embed="rId11"/>
                  </am3d:raster>
                  <am3d:objViewport viewportSz="49632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Home">
                <a:extLst>
                  <a:ext uri="{FF2B5EF4-FFF2-40B4-BE49-F238E27FC236}">
                    <a16:creationId xmlns:a16="http://schemas.microsoft.com/office/drawing/2014/main" id="{F1E4636D-9917-8956-339F-9D8AB1F8808B}"/>
                  </a:ext>
                </a:extLst>
              </p:cNvPr>
              <p:cNvPicPr>
                <a:picLocks noGrp="1" noRot="1" noChangeAspect="1" noMove="1" noResize="1" noEditPoints="1" noAdjustHandles="1" noChangeArrowheads="1" noChangeShapeType="1" noCrop="1"/>
              </p:cNvPicPr>
              <p:nvPr/>
            </p:nvPicPr>
            <p:blipFill>
              <a:blip r:embed="rId11"/>
              <a:stretch>
                <a:fillRect/>
              </a:stretch>
            </p:blipFill>
            <p:spPr>
              <a:xfrm>
                <a:off x="-331428" y="3488491"/>
                <a:ext cx="3575074" cy="4107532"/>
              </a:xfrm>
              <a:prstGeom prst="rect">
                <a:avLst/>
              </a:prstGeom>
            </p:spPr>
          </p:pic>
        </mc:Fallback>
      </mc:AlternateContent>
    </p:spTree>
    <p:extLst>
      <p:ext uri="{BB962C8B-B14F-4D97-AF65-F5344CB8AC3E}">
        <p14:creationId xmlns:p14="http://schemas.microsoft.com/office/powerpoint/2010/main" val="388512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C5390C6-0A8D-E6B7-D427-0B47878469D8}"/>
              </a:ext>
            </a:extLst>
          </p:cNvPr>
          <p:cNvGrpSpPr/>
          <p:nvPr/>
        </p:nvGrpSpPr>
        <p:grpSpPr>
          <a:xfrm>
            <a:off x="0" y="186428"/>
            <a:ext cx="12191999" cy="4818133"/>
            <a:chOff x="0" y="186428"/>
            <a:chExt cx="12191999" cy="4818133"/>
          </a:xfrm>
        </p:grpSpPr>
        <p:sp>
          <p:nvSpPr>
            <p:cNvPr id="8" name="Rectangle 7">
              <a:extLst>
                <a:ext uri="{FF2B5EF4-FFF2-40B4-BE49-F238E27FC236}">
                  <a16:creationId xmlns:a16="http://schemas.microsoft.com/office/drawing/2014/main" id="{5BB07947-4BF2-4E42-BC73-6E39B62A89A8}"/>
                </a:ext>
              </a:extLst>
            </p:cNvPr>
            <p:cNvSpPr/>
            <p:nvPr/>
          </p:nvSpPr>
          <p:spPr>
            <a:xfrm>
              <a:off x="0" y="186428"/>
              <a:ext cx="12191999" cy="646331"/>
            </a:xfrm>
            <a:prstGeom prst="rect">
              <a:avLst/>
            </a:prstGeom>
          </p:spPr>
          <p:txBody>
            <a:bodyPr wrap="square">
              <a:spAutoFit/>
            </a:bodyPr>
            <a:lstStyle/>
            <a:p>
              <a:pPr algn="ctr"/>
              <a:r>
                <a:rPr lang="en-US" sz="3600" b="1">
                  <a:latin typeface="Century Gothic" panose="020B0502020202020204" pitchFamily="34" charset="0"/>
                </a:rPr>
                <a:t>THEORY </a:t>
              </a:r>
              <a:r>
                <a:rPr lang="en-US" sz="3600">
                  <a:latin typeface="Century Gothic" panose="020B0502020202020204" pitchFamily="34" charset="0"/>
                </a:rPr>
                <a:t>AND HYPOTHESIS</a:t>
              </a:r>
              <a:endParaRPr lang="en-US" sz="3600"/>
            </a:p>
          </p:txBody>
        </p:sp>
        <p:sp>
          <p:nvSpPr>
            <p:cNvPr id="3" name="TextBox 2">
              <a:extLst>
                <a:ext uri="{FF2B5EF4-FFF2-40B4-BE49-F238E27FC236}">
                  <a16:creationId xmlns:a16="http://schemas.microsoft.com/office/drawing/2014/main" id="{84EC5349-C9C8-06CB-5F88-659FD822A0A4}"/>
                </a:ext>
              </a:extLst>
            </p:cNvPr>
            <p:cNvSpPr txBox="1"/>
            <p:nvPr/>
          </p:nvSpPr>
          <p:spPr>
            <a:xfrm>
              <a:off x="1692540" y="1034243"/>
              <a:ext cx="8806918" cy="3970318"/>
            </a:xfrm>
            <a:prstGeom prst="rect">
              <a:avLst/>
            </a:prstGeom>
            <a:noFill/>
          </p:spPr>
          <p:txBody>
            <a:bodyPr wrap="square" lIns="91440" tIns="45720" rIns="91440" bIns="45720" anchor="t">
              <a:spAutoFit/>
            </a:bodyPr>
            <a:lstStyle/>
            <a:p>
              <a:endParaRPr lang="en-US" b="1" dirty="0"/>
            </a:p>
            <a:p>
              <a:endParaRPr lang="en-US" b="1" dirty="0"/>
            </a:p>
            <a:p>
              <a:r>
                <a:rPr lang="en-US" b="1" dirty="0"/>
                <a:t>Theory:</a:t>
              </a:r>
              <a:r>
                <a:rPr lang="en-US" dirty="0"/>
                <a:t> Areas with </a:t>
              </a:r>
              <a:r>
                <a:rPr lang="en-US" b="1" dirty="0"/>
                <a:t>less crime rate</a:t>
              </a:r>
              <a:r>
                <a:rPr lang="en-US" dirty="0"/>
                <a:t>, a </a:t>
              </a:r>
              <a:r>
                <a:rPr lang="en-US" b="1" dirty="0"/>
                <a:t>high proportion </a:t>
              </a:r>
              <a:r>
                <a:rPr lang="en-US" dirty="0"/>
                <a:t>of non-retail businesses, </a:t>
              </a:r>
              <a:r>
                <a:rPr lang="en-US" b="1" dirty="0"/>
                <a:t>less distance </a:t>
              </a:r>
              <a:r>
                <a:rPr lang="en-US" dirty="0"/>
                <a:t>to Boston employment centers, </a:t>
              </a:r>
              <a:r>
                <a:rPr lang="en-US" b="1" dirty="0"/>
                <a:t>higher accessibility </a:t>
              </a:r>
              <a:r>
                <a:rPr lang="en-US" dirty="0"/>
                <a:t>to radial highways, and </a:t>
              </a:r>
              <a:r>
                <a:rPr lang="en-US" b="1" dirty="0"/>
                <a:t>less property tax </a:t>
              </a:r>
              <a:r>
                <a:rPr lang="en-US" dirty="0"/>
                <a:t>have a </a:t>
              </a:r>
              <a:r>
                <a:rPr lang="en-US" b="1" dirty="0">
                  <a:solidFill>
                    <a:srgbClr val="C00000"/>
                  </a:solidFill>
                </a:rPr>
                <a:t>higher median value </a:t>
              </a:r>
              <a:r>
                <a:rPr lang="en-US" dirty="0"/>
                <a:t>of owner-occupied homes.</a:t>
              </a:r>
            </a:p>
            <a:p>
              <a:endParaRPr lang="en-US" dirty="0">
                <a:ea typeface="+mn-lt"/>
                <a:cs typeface="+mn-lt"/>
              </a:endParaRPr>
            </a:p>
            <a:p>
              <a:endParaRPr lang="en-US" dirty="0">
                <a:ea typeface="+mn-lt"/>
                <a:cs typeface="+mn-lt"/>
              </a:endParaRPr>
            </a:p>
            <a:p>
              <a:endParaRPr lang="en-US" dirty="0">
                <a:ea typeface="+mn-lt"/>
                <a:cs typeface="+mn-lt"/>
              </a:endParaRPr>
            </a:p>
            <a:p>
              <a:r>
                <a:rPr lang="en-US" b="1" dirty="0">
                  <a:ea typeface="+mn-lt"/>
                  <a:cs typeface="+mn-lt"/>
                </a:rPr>
                <a:t>Forming a single Hypothesis-</a:t>
              </a:r>
            </a:p>
            <a:p>
              <a:endParaRPr lang="en-US" dirty="0">
                <a:ea typeface="+mn-lt"/>
                <a:cs typeface="+mn-lt"/>
              </a:endParaRPr>
            </a:p>
            <a:p>
              <a:r>
                <a:rPr lang="en-US" dirty="0">
                  <a:ea typeface="+mn-lt"/>
                  <a:cs typeface="+mn-lt"/>
                </a:rPr>
                <a:t>Ho: The variables positively influence the median value of owner-occupied homes.</a:t>
              </a:r>
            </a:p>
            <a:p>
              <a:endParaRPr lang="en-US" dirty="0">
                <a:ea typeface="+mn-lt"/>
                <a:cs typeface="+mn-lt"/>
              </a:endParaRPr>
            </a:p>
            <a:p>
              <a:r>
                <a:rPr lang="en-US" dirty="0">
                  <a:ea typeface="+mn-lt"/>
                  <a:cs typeface="+mn-lt"/>
                </a:rPr>
                <a:t>Ha: The variables have no effect on the median value of owner-occupied homes.</a:t>
              </a:r>
              <a:endParaRPr lang="en-US" dirty="0">
                <a:cs typeface="Calibri"/>
              </a:endParaRPr>
            </a:p>
            <a:p>
              <a:endParaRPr lang="en-US" b="1" dirty="0">
                <a:ea typeface="+mn-lt"/>
                <a:cs typeface="+mn-lt"/>
              </a:endParaRPr>
            </a:p>
          </p:txBody>
        </p:sp>
      </p:grpSp>
      <p:sp>
        <p:nvSpPr>
          <p:cNvPr id="4" name="Title 1">
            <a:extLst>
              <a:ext uri="{FF2B5EF4-FFF2-40B4-BE49-F238E27FC236}">
                <a16:creationId xmlns:a16="http://schemas.microsoft.com/office/drawing/2014/main" id="{B4D18F06-E14A-EDA9-1BE5-996493D45942}"/>
              </a:ext>
            </a:extLst>
          </p:cNvPr>
          <p:cNvSpPr txBox="1">
            <a:spLocks/>
          </p:cNvSpPr>
          <p:nvPr/>
        </p:nvSpPr>
        <p:spPr>
          <a:xfrm rot="5400000">
            <a:off x="5649285" y="5426609"/>
            <a:ext cx="12295162" cy="14419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100">
                <a:solidFill>
                  <a:schemeClr val="bg2"/>
                </a:solidFill>
                <a:latin typeface="Century Gothic" panose="020B0502020202020204" pitchFamily="34" charset="0"/>
              </a:rPr>
              <a:t>Introduction</a:t>
            </a:r>
            <a:r>
              <a:rPr lang="en-US" sz="1100">
                <a:latin typeface="Century Gothic" panose="020B0502020202020204" pitchFamily="34" charset="0"/>
              </a:rPr>
              <a:t> </a:t>
            </a:r>
            <a:r>
              <a:rPr lang="en-US" sz="1100">
                <a:solidFill>
                  <a:schemeClr val="bg2"/>
                </a:solidFill>
                <a:latin typeface="Century Gothic" panose="020B0502020202020204" pitchFamily="34" charset="0"/>
              </a:rPr>
              <a:t>/</a:t>
            </a:r>
            <a:r>
              <a:rPr lang="en-US" sz="1100">
                <a:latin typeface="Century Gothic" panose="020B0502020202020204" pitchFamily="34" charset="0"/>
              </a:rPr>
              <a:t> </a:t>
            </a:r>
            <a:r>
              <a:rPr lang="en-US" sz="1100">
                <a:solidFill>
                  <a:schemeClr val="bg2"/>
                </a:solidFill>
                <a:latin typeface="Century Gothic" panose="020B0502020202020204" pitchFamily="34" charset="0"/>
              </a:rPr>
              <a:t>Motivation /</a:t>
            </a:r>
            <a:r>
              <a:rPr lang="en-US" sz="1100">
                <a:latin typeface="Century Gothic" panose="020B0502020202020204" pitchFamily="34" charset="0"/>
              </a:rPr>
              <a:t>Theory and Hypothesis</a:t>
            </a:r>
            <a:r>
              <a:rPr lang="en-US" sz="1100">
                <a:solidFill>
                  <a:schemeClr val="bg2"/>
                </a:solidFill>
                <a:latin typeface="Century Gothic" panose="020B0502020202020204" pitchFamily="34" charset="0"/>
              </a:rPr>
              <a:t> / Data Summary /Visualization</a:t>
            </a:r>
          </a:p>
          <a:p>
            <a:r>
              <a:rPr lang="en-US" sz="1100">
                <a:solidFill>
                  <a:schemeClr val="bg2"/>
                </a:solidFill>
                <a:latin typeface="Century Gothic" panose="020B0502020202020204" pitchFamily="34" charset="0"/>
              </a:rPr>
              <a:t> /Limitations of Data /Various Attempted Models /Interpretation /Conclusion /Possible Alternatives  </a:t>
            </a:r>
          </a:p>
          <a:p>
            <a:pPr algn="ctr"/>
            <a:r>
              <a:rPr lang="en-US" sz="1800">
                <a:solidFill>
                  <a:schemeClr val="bg2"/>
                </a:solidFill>
              </a:rPr>
              <a:t> </a:t>
            </a:r>
          </a:p>
          <a:p>
            <a:pPr algn="ctr"/>
            <a:endParaRPr lang="en-US" sz="1800"/>
          </a:p>
        </p:txBody>
      </p:sp>
    </p:spTree>
    <p:extLst>
      <p:ext uri="{BB962C8B-B14F-4D97-AF65-F5344CB8AC3E}">
        <p14:creationId xmlns:p14="http://schemas.microsoft.com/office/powerpoint/2010/main" val="2459888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7D23135DAD46443B8F21BD24A516C80" ma:contentTypeVersion="4" ma:contentTypeDescription="Create a new document." ma:contentTypeScope="" ma:versionID="a641031ff66d91c4be964e9eb7553d35">
  <xsd:schema xmlns:xsd="http://www.w3.org/2001/XMLSchema" xmlns:xs="http://www.w3.org/2001/XMLSchema" xmlns:p="http://schemas.microsoft.com/office/2006/metadata/properties" xmlns:ns3="6e929ff2-f8a2-431d-8213-d55c429bc345" targetNamespace="http://schemas.microsoft.com/office/2006/metadata/properties" ma:root="true" ma:fieldsID="270121bab2edf1f7255e7d0d773c151f" ns3:_="">
    <xsd:import namespace="6e929ff2-f8a2-431d-8213-d55c429bc345"/>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29ff2-f8a2-431d-8213-d55c429bc3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7FA7DA-518E-47B2-8689-6E932F75F621}">
  <ds:schemaRefs>
    <ds:schemaRef ds:uri="6e929ff2-f8a2-431d-8213-d55c429bc3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0F8167B-1EA5-4689-AA72-C78FEB4D6EAB}">
  <ds:schemaRefs>
    <ds:schemaRef ds:uri="http://schemas.microsoft.com/sharepoint/v3/contenttype/forms"/>
  </ds:schemaRefs>
</ds:datastoreItem>
</file>

<file path=customXml/itemProps3.xml><?xml version="1.0" encoding="utf-8"?>
<ds:datastoreItem xmlns:ds="http://schemas.openxmlformats.org/officeDocument/2006/customXml" ds:itemID="{75456194-4E5E-4F60-87E8-666FEFBD3A58}">
  <ds:schemaRefs>
    <ds:schemaRef ds:uri="http://schemas.openxmlformats.org/package/2006/metadata/core-properties"/>
    <ds:schemaRef ds:uri="http://purl.org/dc/dcmitype/"/>
    <ds:schemaRef ds:uri="http://purl.org/dc/elements/1.1/"/>
    <ds:schemaRef ds:uri="http://schemas.microsoft.com/office/2006/documentManagement/types"/>
    <ds:schemaRef ds:uri="http://purl.org/dc/terms/"/>
    <ds:schemaRef ds:uri="http://schemas.microsoft.com/office/2006/metadata/properties"/>
    <ds:schemaRef ds:uri="http://schemas.microsoft.com/office/infopath/2007/PartnerControls"/>
    <ds:schemaRef ds:uri="6e929ff2-f8a2-431d-8213-d55c429bc34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1759</TotalTime>
  <Words>3594</Words>
  <Application>Microsoft Office PowerPoint</Application>
  <PresentationFormat>Widescreen</PresentationFormat>
  <Paragraphs>522</Paragraphs>
  <Slides>34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Calibri Light</vt:lpstr>
      <vt:lpstr>Century Gothic</vt:lpstr>
      <vt:lpstr>Graphik</vt:lpstr>
      <vt:lpstr>Libre Baskerville</vt:lpstr>
      <vt:lpstr>Segoe UI</vt:lpstr>
      <vt:lpstr>Office Theme</vt:lpstr>
      <vt:lpstr>MSIS 642 (Fall 2022) Multivariate Regression &amp; Statistics    </vt:lpstr>
      <vt:lpstr>PowerPoint Presentation</vt:lpstr>
      <vt:lpstr>OUTLINE</vt:lpstr>
      <vt:lpstr>PowerPoint Presentation</vt:lpstr>
      <vt:lpstr>PowerPoint Presentation</vt:lpstr>
      <vt:lpstr>DATA SUMMARY (14 available variables)</vt:lpstr>
      <vt:lpstr>DATA  (1 dependent variable)</vt:lpstr>
      <vt:lpstr>DATA  (5 independent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CORRELATION COEFFICIENT Corr(MEDV, CRIM) </vt:lpstr>
      <vt:lpstr>CORRELATION COEFFICIENT Corr(MEDV, TAX) </vt:lpstr>
      <vt:lpstr>CORRELATION COEFFICIENT Corr(MEDV, INDUS) </vt:lpstr>
      <vt:lpstr>CORRELATION COEFFICIENT Corr(MEDV, DIS) </vt:lpstr>
      <vt:lpstr>CORRELATION COEFFICIENT Corr(MEDV, RAD) </vt:lpstr>
      <vt:lpstr>PowerPoint Presentation</vt:lpstr>
      <vt:lpstr>PowerPoint Presentation</vt:lpstr>
      <vt:lpstr>PowerPoint Presentation</vt:lpstr>
      <vt:lpstr>OUTLINE</vt:lpstr>
      <vt:lpstr>CONCLUSION </vt:lpstr>
      <vt:lpstr>CONCLUSION (contd.) </vt:lpstr>
      <vt:lpstr>OUTLINE</vt:lpstr>
      <vt:lpstr>POSSIBLE ALTERNATIVES </vt:lpstr>
      <vt:lpstr>POSSIBLE ALTERNATIVES (contd)</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MSIS 642 (Fall 2022) Multivariate Regression &amp; Statistics</dc:title>
  <dc:creator>MahuaNitin Hiray</dc:creator>
  <cp:lastModifiedBy>MahuaNitin Hiray</cp:lastModifiedBy>
  <cp:revision>137</cp:revision>
  <dcterms:created xsi:type="dcterms:W3CDTF">2022-12-06T21:47:44Z</dcterms:created>
  <dcterms:modified xsi:type="dcterms:W3CDTF">2023-03-28T17:46:51Z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0x01010097D23135DAD46443B8F21BD24A516C80</vt:lpwstr>
  </property>
</Properties>
</file>